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C8"/>
    <a:srgbClr val="B7D7A8"/>
    <a:srgbClr val="FFD7E2"/>
    <a:srgbClr val="FBFFDD"/>
    <a:srgbClr val="F6FFD4"/>
    <a:srgbClr val="E6A8B1"/>
    <a:srgbClr val="1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6"/>
    <p:restoredTop sz="94645"/>
  </p:normalViewPr>
  <p:slideViewPr>
    <p:cSldViewPr snapToGrid="0">
      <p:cViewPr>
        <p:scale>
          <a:sx n="33" d="100"/>
          <a:sy n="33" d="100"/>
        </p:scale>
        <p:origin x="2256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7D380-4D41-DC42-8AAB-15DCB3B582E3}" type="datetimeFigureOut">
              <a:t>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991B6-F117-0C44-A2FF-D9D66D69AF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991B6-F117-0C44-A2FF-D9D66D69AF0F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7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7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1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3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9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9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D291B5-DB9C-EB44-BF81-21B3B90797B9}" type="datetimeFigureOut"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C5B3F6-6C86-1544-A1DC-A88BCEBDA8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8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3" name="Google Shape;395;p18">
            <a:extLst>
              <a:ext uri="{FF2B5EF4-FFF2-40B4-BE49-F238E27FC236}">
                <a16:creationId xmlns:a16="http://schemas.microsoft.com/office/drawing/2014/main" id="{70888896-AC8C-078C-4C81-8F1C971CA6BF}"/>
              </a:ext>
            </a:extLst>
          </p:cNvPr>
          <p:cNvCxnSpPr>
            <a:cxnSpLocks/>
            <a:endCxn id="1110" idx="0"/>
          </p:cNvCxnSpPr>
          <p:nvPr/>
        </p:nvCxnSpPr>
        <p:spPr>
          <a:xfrm rot="5400000">
            <a:off x="40274569" y="14427495"/>
            <a:ext cx="272035" cy="2464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7" name="Picture 8">
            <a:extLst>
              <a:ext uri="{FF2B5EF4-FFF2-40B4-BE49-F238E27FC236}">
                <a16:creationId xmlns:a16="http://schemas.microsoft.com/office/drawing/2014/main" id="{FAB1052C-55D9-A2B8-17A8-993C968A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0498" y="4357156"/>
            <a:ext cx="9463900" cy="544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3" name="Google Shape;395;p18">
            <a:extLst>
              <a:ext uri="{FF2B5EF4-FFF2-40B4-BE49-F238E27FC236}">
                <a16:creationId xmlns:a16="http://schemas.microsoft.com/office/drawing/2014/main" id="{241440F5-C90B-2372-DC30-17F26A0F16A5}"/>
              </a:ext>
            </a:extLst>
          </p:cNvPr>
          <p:cNvCxnSpPr>
            <a:cxnSpLocks/>
            <a:stCxn id="1104" idx="1"/>
          </p:cNvCxnSpPr>
          <p:nvPr/>
        </p:nvCxnSpPr>
        <p:spPr>
          <a:xfrm rot="5400000">
            <a:off x="36692316" y="16567870"/>
            <a:ext cx="585012" cy="1152895"/>
          </a:xfrm>
          <a:prstGeom prst="bentConnector2">
            <a:avLst/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395;p18">
            <a:extLst>
              <a:ext uri="{FF2B5EF4-FFF2-40B4-BE49-F238E27FC236}">
                <a16:creationId xmlns:a16="http://schemas.microsoft.com/office/drawing/2014/main" id="{B05C2AAF-7301-03B4-477D-D430D3D0C062}"/>
              </a:ext>
            </a:extLst>
          </p:cNvPr>
          <p:cNvCxnSpPr>
            <a:cxnSpLocks/>
            <a:stCxn id="1099" idx="1"/>
          </p:cNvCxnSpPr>
          <p:nvPr/>
        </p:nvCxnSpPr>
        <p:spPr>
          <a:xfrm rot="16200000" flipH="1">
            <a:off x="35544937" y="16573385"/>
            <a:ext cx="589927" cy="1136947"/>
          </a:xfrm>
          <a:prstGeom prst="bentConnector2">
            <a:avLst/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4;p13">
            <a:extLst>
              <a:ext uri="{FF2B5EF4-FFF2-40B4-BE49-F238E27FC236}">
                <a16:creationId xmlns:a16="http://schemas.microsoft.com/office/drawing/2014/main" id="{C6E0354D-35EC-BC9E-93A7-27990F438BBF}"/>
              </a:ext>
            </a:extLst>
          </p:cNvPr>
          <p:cNvSpPr/>
          <p:nvPr/>
        </p:nvSpPr>
        <p:spPr>
          <a:xfrm>
            <a:off x="367305" y="237506"/>
            <a:ext cx="33382078" cy="3425418"/>
          </a:xfrm>
          <a:prstGeom prst="roundRect">
            <a:avLst>
              <a:gd name="adj" fmla="val 10602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400" b="1">
                <a:solidFill>
                  <a:schemeClr val="tx1"/>
                </a:solidFill>
              </a:rPr>
              <a:t>A Deep Learning Approach to Estimate CERES Broadband</a:t>
            </a:r>
          </a:p>
          <a:p>
            <a:r>
              <a:rPr lang="en-US" sz="8400" b="1">
                <a:solidFill>
                  <a:schemeClr val="tx1"/>
                </a:solidFill>
              </a:rPr>
              <a:t>Flux at 1km Resolution with MODIS Radiances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20EC8-4268-BCF1-2439-6D654C4DC84D}"/>
              </a:ext>
            </a:extLst>
          </p:cNvPr>
          <p:cNvSpPr txBox="1"/>
          <p:nvPr/>
        </p:nvSpPr>
        <p:spPr>
          <a:xfrm>
            <a:off x="633984" y="2717344"/>
            <a:ext cx="2251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Mitchell Dodson (mtd0012@uah.edu), Sean Freeman	 - University of Alabama in Huntsville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266832-3ADD-862D-F656-40A58FBE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8612" y="471764"/>
            <a:ext cx="5695080" cy="302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5;p13">
            <a:extLst>
              <a:ext uri="{FF2B5EF4-FFF2-40B4-BE49-F238E27FC236}">
                <a16:creationId xmlns:a16="http://schemas.microsoft.com/office/drawing/2014/main" id="{DBA28866-EE08-AE1E-A826-45C1670BF2B3}"/>
              </a:ext>
            </a:extLst>
          </p:cNvPr>
          <p:cNvSpPr/>
          <p:nvPr/>
        </p:nvSpPr>
        <p:spPr>
          <a:xfrm rot="20203318">
            <a:off x="37914365" y="7164968"/>
            <a:ext cx="4491417" cy="302181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pic>
        <p:nvPicPr>
          <p:cNvPr id="11" name="Google Shape;66;p13">
            <a:extLst>
              <a:ext uri="{FF2B5EF4-FFF2-40B4-BE49-F238E27FC236}">
                <a16:creationId xmlns:a16="http://schemas.microsoft.com/office/drawing/2014/main" id="{AE7F7439-B7F6-94C9-7139-22C2A20727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935659">
            <a:off x="38795074" y="6274267"/>
            <a:ext cx="2775771" cy="448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7;p13">
            <a:extLst>
              <a:ext uri="{FF2B5EF4-FFF2-40B4-BE49-F238E27FC236}">
                <a16:creationId xmlns:a16="http://schemas.microsoft.com/office/drawing/2014/main" id="{7C18A8CA-21B5-A6A3-1B85-E72FB15D090B}"/>
              </a:ext>
            </a:extLst>
          </p:cNvPr>
          <p:cNvPicPr preferRelativeResize="0"/>
          <p:nvPr/>
        </p:nvPicPr>
        <p:blipFill>
          <a:blip r:embed="rId6">
            <a:alphaModFix amt="57000"/>
          </a:blip>
          <a:stretch>
            <a:fillRect/>
          </a:stretch>
        </p:blipFill>
        <p:spPr>
          <a:xfrm rot="4051071">
            <a:off x="38699779" y="6612098"/>
            <a:ext cx="2977311" cy="42662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8;p13">
            <a:extLst>
              <a:ext uri="{FF2B5EF4-FFF2-40B4-BE49-F238E27FC236}">
                <a16:creationId xmlns:a16="http://schemas.microsoft.com/office/drawing/2014/main" id="{78F1407E-B9FE-CE60-45CB-F8D74AAFC308}"/>
              </a:ext>
            </a:extLst>
          </p:cNvPr>
          <p:cNvSpPr/>
          <p:nvPr/>
        </p:nvSpPr>
        <p:spPr>
          <a:xfrm rot="20264466">
            <a:off x="38604527" y="7720909"/>
            <a:ext cx="3180786" cy="2160274"/>
          </a:xfrm>
          <a:prstGeom prst="ellipse">
            <a:avLst/>
          </a:prstGeom>
          <a:noFill/>
          <a:ln w="762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14" name="Google Shape;69;p13">
            <a:extLst>
              <a:ext uri="{FF2B5EF4-FFF2-40B4-BE49-F238E27FC236}">
                <a16:creationId xmlns:a16="http://schemas.microsoft.com/office/drawing/2014/main" id="{5D52A393-C551-7872-0964-F02137376C79}"/>
              </a:ext>
            </a:extLst>
          </p:cNvPr>
          <p:cNvSpPr/>
          <p:nvPr/>
        </p:nvSpPr>
        <p:spPr>
          <a:xfrm rot="20035370">
            <a:off x="37485426" y="3998561"/>
            <a:ext cx="3146876" cy="5053848"/>
          </a:xfrm>
          <a:prstGeom prst="triangle">
            <a:avLst>
              <a:gd name="adj" fmla="val 53973"/>
            </a:avLst>
          </a:prstGeom>
          <a:noFill/>
          <a:ln w="635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</a:t>
            </a:r>
            <a:endParaRPr sz="6000"/>
          </a:p>
        </p:txBody>
      </p:sp>
      <p:cxnSp>
        <p:nvCxnSpPr>
          <p:cNvPr id="16" name="Google Shape;71;p13">
            <a:extLst>
              <a:ext uri="{FF2B5EF4-FFF2-40B4-BE49-F238E27FC236}">
                <a16:creationId xmlns:a16="http://schemas.microsoft.com/office/drawing/2014/main" id="{48F86F87-E1E7-0AFE-9373-2D9FAC39670D}"/>
              </a:ext>
            </a:extLst>
          </p:cNvPr>
          <p:cNvCxnSpPr>
            <a:cxnSpLocks/>
          </p:cNvCxnSpPr>
          <p:nvPr/>
        </p:nvCxnSpPr>
        <p:spPr>
          <a:xfrm flipH="1">
            <a:off x="40402146" y="1228422"/>
            <a:ext cx="1577387" cy="7591257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Google Shape;72;p13">
            <a:extLst>
              <a:ext uri="{FF2B5EF4-FFF2-40B4-BE49-F238E27FC236}">
                <a16:creationId xmlns:a16="http://schemas.microsoft.com/office/drawing/2014/main" id="{6DC75B81-50B8-2BFA-4E0A-E5C605821D9D}"/>
              </a:ext>
            </a:extLst>
          </p:cNvPr>
          <p:cNvCxnSpPr>
            <a:cxnSpLocks/>
          </p:cNvCxnSpPr>
          <p:nvPr/>
        </p:nvCxnSpPr>
        <p:spPr>
          <a:xfrm flipH="1">
            <a:off x="40368202" y="5240268"/>
            <a:ext cx="1577387" cy="3455663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" name="Google Shape;73;p13">
            <a:extLst>
              <a:ext uri="{FF2B5EF4-FFF2-40B4-BE49-F238E27FC236}">
                <a16:creationId xmlns:a16="http://schemas.microsoft.com/office/drawing/2014/main" id="{85D928C4-00BB-10BA-A2AE-61DA10E31E84}"/>
              </a:ext>
            </a:extLst>
          </p:cNvPr>
          <p:cNvCxnSpPr>
            <a:cxnSpLocks/>
          </p:cNvCxnSpPr>
          <p:nvPr/>
        </p:nvCxnSpPr>
        <p:spPr>
          <a:xfrm>
            <a:off x="36550360" y="8695931"/>
            <a:ext cx="3751342" cy="0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Google Shape;74;p13">
            <a:extLst>
              <a:ext uri="{FF2B5EF4-FFF2-40B4-BE49-F238E27FC236}">
                <a16:creationId xmlns:a16="http://schemas.microsoft.com/office/drawing/2014/main" id="{2C171DB9-08A8-FA4F-D5AB-832C27BFFC16}"/>
              </a:ext>
            </a:extLst>
          </p:cNvPr>
          <p:cNvSpPr/>
          <p:nvPr/>
        </p:nvSpPr>
        <p:spPr>
          <a:xfrm rot="2928844">
            <a:off x="41093609" y="7963620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75;p13">
            <a:extLst>
              <a:ext uri="{FF2B5EF4-FFF2-40B4-BE49-F238E27FC236}">
                <a16:creationId xmlns:a16="http://schemas.microsoft.com/office/drawing/2014/main" id="{A257FD42-9F0B-257E-0B04-EF17CA0977FF}"/>
              </a:ext>
            </a:extLst>
          </p:cNvPr>
          <p:cNvSpPr/>
          <p:nvPr/>
        </p:nvSpPr>
        <p:spPr>
          <a:xfrm rot="2928844">
            <a:off x="38878494" y="8006835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6;p13">
            <a:extLst>
              <a:ext uri="{FF2B5EF4-FFF2-40B4-BE49-F238E27FC236}">
                <a16:creationId xmlns:a16="http://schemas.microsoft.com/office/drawing/2014/main" id="{35998FAF-8468-4695-3DD9-CF75104A83A3}"/>
              </a:ext>
            </a:extLst>
          </p:cNvPr>
          <p:cNvSpPr/>
          <p:nvPr/>
        </p:nvSpPr>
        <p:spPr>
          <a:xfrm rot="2928844">
            <a:off x="40185997" y="8481201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" name="Google Shape;77;p13">
            <a:extLst>
              <a:ext uri="{FF2B5EF4-FFF2-40B4-BE49-F238E27FC236}">
                <a16:creationId xmlns:a16="http://schemas.microsoft.com/office/drawing/2014/main" id="{D8495BA1-4639-9458-27CE-3C101BACA33D}"/>
              </a:ext>
            </a:extLst>
          </p:cNvPr>
          <p:cNvCxnSpPr>
            <a:cxnSpLocks/>
          </p:cNvCxnSpPr>
          <p:nvPr/>
        </p:nvCxnSpPr>
        <p:spPr>
          <a:xfrm>
            <a:off x="40402680" y="8740775"/>
            <a:ext cx="909179" cy="708587"/>
          </a:xfrm>
          <a:prstGeom prst="straightConnector1">
            <a:avLst/>
          </a:prstGeom>
          <a:noFill/>
          <a:ln w="9525" cap="flat" cmpd="sng">
            <a:solidFill>
              <a:srgbClr val="695D4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78;p13">
            <a:extLst>
              <a:ext uri="{FF2B5EF4-FFF2-40B4-BE49-F238E27FC236}">
                <a16:creationId xmlns:a16="http://schemas.microsoft.com/office/drawing/2014/main" id="{378F53C9-3261-C345-12C6-F76211016D2C}"/>
              </a:ext>
            </a:extLst>
          </p:cNvPr>
          <p:cNvSpPr/>
          <p:nvPr/>
        </p:nvSpPr>
        <p:spPr>
          <a:xfrm rot="2928844">
            <a:off x="41344871" y="8524569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79;p13">
            <a:extLst>
              <a:ext uri="{FF2B5EF4-FFF2-40B4-BE49-F238E27FC236}">
                <a16:creationId xmlns:a16="http://schemas.microsoft.com/office/drawing/2014/main" id="{60A06106-C795-BC48-9DEE-5CF98722EB11}"/>
              </a:ext>
            </a:extLst>
          </p:cNvPr>
          <p:cNvSpPr/>
          <p:nvPr/>
        </p:nvSpPr>
        <p:spPr>
          <a:xfrm rot="2928844">
            <a:off x="38847128" y="7969278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80;p13">
            <a:extLst>
              <a:ext uri="{FF2B5EF4-FFF2-40B4-BE49-F238E27FC236}">
                <a16:creationId xmlns:a16="http://schemas.microsoft.com/office/drawing/2014/main" id="{48111A34-4A20-E0D5-EE2E-E2D9F8DEBDAC}"/>
              </a:ext>
            </a:extLst>
          </p:cNvPr>
          <p:cNvSpPr/>
          <p:nvPr/>
        </p:nvSpPr>
        <p:spPr>
          <a:xfrm rot="2928844">
            <a:off x="40437259" y="9042150"/>
            <a:ext cx="360003" cy="396887"/>
          </a:xfrm>
          <a:prstGeom prst="mathMultiply">
            <a:avLst>
              <a:gd name="adj1" fmla="val 23520"/>
            </a:avLst>
          </a:prstGeom>
          <a:solidFill>
            <a:srgbClr val="E541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" name="Google Shape;81;p13">
            <a:extLst>
              <a:ext uri="{FF2B5EF4-FFF2-40B4-BE49-F238E27FC236}">
                <a16:creationId xmlns:a16="http://schemas.microsoft.com/office/drawing/2014/main" id="{91828944-FBD8-F6F3-298C-EF5757DC6678}"/>
              </a:ext>
            </a:extLst>
          </p:cNvPr>
          <p:cNvCxnSpPr>
            <a:cxnSpLocks/>
          </p:cNvCxnSpPr>
          <p:nvPr/>
        </p:nvCxnSpPr>
        <p:spPr>
          <a:xfrm rot="10800000" flipH="1">
            <a:off x="40120053" y="8130542"/>
            <a:ext cx="1122797" cy="11723"/>
          </a:xfrm>
          <a:prstGeom prst="straightConnector1">
            <a:avLst/>
          </a:prstGeom>
          <a:noFill/>
          <a:ln w="9525" cap="flat" cmpd="sng">
            <a:solidFill>
              <a:srgbClr val="695D4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" name="Google Shape;82;p13">
            <a:extLst>
              <a:ext uri="{FF2B5EF4-FFF2-40B4-BE49-F238E27FC236}">
                <a16:creationId xmlns:a16="http://schemas.microsoft.com/office/drawing/2014/main" id="{20FB17EB-B77A-0C1B-A8C0-902EF4671C8A}"/>
              </a:ext>
            </a:extLst>
          </p:cNvPr>
          <p:cNvCxnSpPr>
            <a:cxnSpLocks/>
          </p:cNvCxnSpPr>
          <p:nvPr/>
        </p:nvCxnSpPr>
        <p:spPr>
          <a:xfrm>
            <a:off x="40120053" y="8142265"/>
            <a:ext cx="220131" cy="506692"/>
          </a:xfrm>
          <a:prstGeom prst="straightConnector1">
            <a:avLst/>
          </a:prstGeom>
          <a:noFill/>
          <a:ln w="9525" cap="flat" cmpd="sng">
            <a:solidFill>
              <a:srgbClr val="695D4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" name="Google Shape;83;p13">
            <a:extLst>
              <a:ext uri="{FF2B5EF4-FFF2-40B4-BE49-F238E27FC236}">
                <a16:creationId xmlns:a16="http://schemas.microsoft.com/office/drawing/2014/main" id="{EAEE9162-D602-E803-8B60-F5B359ED31FB}"/>
              </a:ext>
            </a:extLst>
          </p:cNvPr>
          <p:cNvCxnSpPr>
            <a:cxnSpLocks/>
          </p:cNvCxnSpPr>
          <p:nvPr/>
        </p:nvCxnSpPr>
        <p:spPr>
          <a:xfrm flipH="1">
            <a:off x="39028517" y="8142265"/>
            <a:ext cx="1091536" cy="36471"/>
          </a:xfrm>
          <a:prstGeom prst="straightConnector1">
            <a:avLst/>
          </a:prstGeom>
          <a:noFill/>
          <a:ln w="9525" cap="flat" cmpd="sng">
            <a:solidFill>
              <a:srgbClr val="695D4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" name="Google Shape;84;p13">
            <a:extLst>
              <a:ext uri="{FF2B5EF4-FFF2-40B4-BE49-F238E27FC236}">
                <a16:creationId xmlns:a16="http://schemas.microsoft.com/office/drawing/2014/main" id="{84803756-7409-D8EE-B34B-640F59990F5B}"/>
              </a:ext>
            </a:extLst>
          </p:cNvPr>
          <p:cNvSpPr/>
          <p:nvPr/>
        </p:nvSpPr>
        <p:spPr>
          <a:xfrm rot="3604000">
            <a:off x="36990566" y="3113222"/>
            <a:ext cx="1080690" cy="735272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85;p13">
            <a:extLst>
              <a:ext uri="{FF2B5EF4-FFF2-40B4-BE49-F238E27FC236}">
                <a16:creationId xmlns:a16="http://schemas.microsoft.com/office/drawing/2014/main" id="{310299C5-BFC6-6CE4-17E8-73E96C64DF2E}"/>
              </a:ext>
            </a:extLst>
          </p:cNvPr>
          <p:cNvSpPr/>
          <p:nvPr/>
        </p:nvSpPr>
        <p:spPr>
          <a:xfrm rot="19947246">
            <a:off x="37625763" y="3923764"/>
            <a:ext cx="542798" cy="390370"/>
          </a:xfrm>
          <a:prstGeom prst="flowChartExtract">
            <a:avLst/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86;p13">
            <a:extLst>
              <a:ext uri="{FF2B5EF4-FFF2-40B4-BE49-F238E27FC236}">
                <a16:creationId xmlns:a16="http://schemas.microsoft.com/office/drawing/2014/main" id="{2BCD2DC5-A83D-691F-F35B-43D119EAFBA2}"/>
              </a:ext>
            </a:extLst>
          </p:cNvPr>
          <p:cNvSpPr/>
          <p:nvPr/>
        </p:nvSpPr>
        <p:spPr>
          <a:xfrm rot="2923821">
            <a:off x="36184553" y="3636404"/>
            <a:ext cx="1090060" cy="729276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87;p13">
            <a:extLst>
              <a:ext uri="{FF2B5EF4-FFF2-40B4-BE49-F238E27FC236}">
                <a16:creationId xmlns:a16="http://schemas.microsoft.com/office/drawing/2014/main" id="{D4E40954-3D13-28F9-EC9D-E44B14A6D850}"/>
              </a:ext>
            </a:extLst>
          </p:cNvPr>
          <p:cNvSpPr txBox="1"/>
          <p:nvPr/>
        </p:nvSpPr>
        <p:spPr>
          <a:xfrm>
            <a:off x="38409624" y="4251739"/>
            <a:ext cx="3899832" cy="11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CERES SW</a:t>
            </a:r>
            <a:endParaRPr sz="3200" b="1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CERES LW</a:t>
            </a:r>
            <a:endParaRPr sz="3200" b="1">
              <a:solidFill>
                <a:schemeClr val="accent3">
                  <a:lumMod val="60000"/>
                  <a:lumOff val="40000"/>
                </a:schemeClr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88;p13">
            <a:extLst>
              <a:ext uri="{FF2B5EF4-FFF2-40B4-BE49-F238E27FC236}">
                <a16:creationId xmlns:a16="http://schemas.microsoft.com/office/drawing/2014/main" id="{2D2AB198-A103-3AA7-1891-43E99C629D1C}"/>
              </a:ext>
            </a:extLst>
          </p:cNvPr>
          <p:cNvSpPr/>
          <p:nvPr/>
        </p:nvSpPr>
        <p:spPr>
          <a:xfrm rot="19288695">
            <a:off x="36949887" y="4361955"/>
            <a:ext cx="538157" cy="393856"/>
          </a:xfrm>
          <a:prstGeom prst="flowChartExtract">
            <a:avLst/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" name="Google Shape;89;p13">
            <a:extLst>
              <a:ext uri="{FF2B5EF4-FFF2-40B4-BE49-F238E27FC236}">
                <a16:creationId xmlns:a16="http://schemas.microsoft.com/office/drawing/2014/main" id="{CD7A8EDE-7672-138C-E63A-2A67A17D13B4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7348815" y="4706935"/>
            <a:ext cx="1701129" cy="351558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5" name="Google Shape;90;p13">
            <a:extLst>
              <a:ext uri="{FF2B5EF4-FFF2-40B4-BE49-F238E27FC236}">
                <a16:creationId xmlns:a16="http://schemas.microsoft.com/office/drawing/2014/main" id="{F10D3302-AEE1-94A3-DCFD-5A7473E0DA59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7348815" y="4706935"/>
            <a:ext cx="3899832" cy="3485622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7" name="Google Shape;92;p13">
            <a:extLst>
              <a:ext uri="{FF2B5EF4-FFF2-40B4-BE49-F238E27FC236}">
                <a16:creationId xmlns:a16="http://schemas.microsoft.com/office/drawing/2014/main" id="{AFF90F66-8DB2-F8B0-E4B3-2FDE64F28D2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4351289" y="1032600"/>
            <a:ext cx="4029653" cy="3138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93;p13">
            <a:extLst>
              <a:ext uri="{FF2B5EF4-FFF2-40B4-BE49-F238E27FC236}">
                <a16:creationId xmlns:a16="http://schemas.microsoft.com/office/drawing/2014/main" id="{25949406-306B-0609-C5E6-EFEB3B75B460}"/>
              </a:ext>
            </a:extLst>
          </p:cNvPr>
          <p:cNvCxnSpPr>
            <a:cxnSpLocks/>
          </p:cNvCxnSpPr>
          <p:nvPr/>
        </p:nvCxnSpPr>
        <p:spPr>
          <a:xfrm>
            <a:off x="36299615" y="4170767"/>
            <a:ext cx="0" cy="4587749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9" name="Google Shape;94;p13">
            <a:extLst>
              <a:ext uri="{FF2B5EF4-FFF2-40B4-BE49-F238E27FC236}">
                <a16:creationId xmlns:a16="http://schemas.microsoft.com/office/drawing/2014/main" id="{0CD6028D-EC51-03B7-96CC-6630368C56B6}"/>
              </a:ext>
            </a:extLst>
          </p:cNvPr>
          <p:cNvCxnSpPr>
            <a:cxnSpLocks/>
            <a:endCxn id="33" idx="2"/>
          </p:cNvCxnSpPr>
          <p:nvPr/>
        </p:nvCxnSpPr>
        <p:spPr>
          <a:xfrm rot="10800000" flipH="1">
            <a:off x="36408374" y="4706935"/>
            <a:ext cx="940441" cy="655182"/>
          </a:xfrm>
          <a:prstGeom prst="curvedConnector2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95;p13">
            <a:extLst>
              <a:ext uri="{FF2B5EF4-FFF2-40B4-BE49-F238E27FC236}">
                <a16:creationId xmlns:a16="http://schemas.microsoft.com/office/drawing/2014/main" id="{AC81FA0D-3096-3E87-2DAC-716C11A945E4}"/>
              </a:ext>
            </a:extLst>
          </p:cNvPr>
          <p:cNvSpPr/>
          <p:nvPr/>
        </p:nvSpPr>
        <p:spPr>
          <a:xfrm>
            <a:off x="40863735" y="391320"/>
            <a:ext cx="2180467" cy="2004623"/>
          </a:xfrm>
          <a:prstGeom prst="sun">
            <a:avLst>
              <a:gd name="adj" fmla="val 25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cxnSp>
        <p:nvCxnSpPr>
          <p:cNvPr id="41" name="Google Shape;96;p13">
            <a:extLst>
              <a:ext uri="{FF2B5EF4-FFF2-40B4-BE49-F238E27FC236}">
                <a16:creationId xmlns:a16="http://schemas.microsoft.com/office/drawing/2014/main" id="{DEEA7C0F-5928-4853-D116-5DC106F597A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1953969" y="2395943"/>
            <a:ext cx="0" cy="2852891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" name="Google Shape;98;p13">
            <a:extLst>
              <a:ext uri="{FF2B5EF4-FFF2-40B4-BE49-F238E27FC236}">
                <a16:creationId xmlns:a16="http://schemas.microsoft.com/office/drawing/2014/main" id="{3F55E8AA-9E59-1BFF-30F8-FAA8EE448B22}"/>
              </a:ext>
            </a:extLst>
          </p:cNvPr>
          <p:cNvSpPr txBox="1"/>
          <p:nvPr/>
        </p:nvSpPr>
        <p:spPr>
          <a:xfrm>
            <a:off x="39636913" y="2024920"/>
            <a:ext cx="215317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FF"/>
                </a:solidFill>
              </a:rPr>
              <a:t>Solar Zenith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FF"/>
                </a:solidFill>
              </a:rPr>
              <a:t>Angle</a:t>
            </a:r>
            <a:endParaRPr sz="2800" b="1">
              <a:solidFill>
                <a:srgbClr val="0000FF"/>
              </a:solidFill>
            </a:endParaRPr>
          </a:p>
        </p:txBody>
      </p:sp>
      <p:sp>
        <p:nvSpPr>
          <p:cNvPr id="44" name="Google Shape;99;p13">
            <a:extLst>
              <a:ext uri="{FF2B5EF4-FFF2-40B4-BE49-F238E27FC236}">
                <a16:creationId xmlns:a16="http://schemas.microsoft.com/office/drawing/2014/main" id="{3FE2648D-4770-D6F3-D8C8-614951739FBD}"/>
              </a:ext>
            </a:extLst>
          </p:cNvPr>
          <p:cNvSpPr txBox="1"/>
          <p:nvPr/>
        </p:nvSpPr>
        <p:spPr>
          <a:xfrm>
            <a:off x="34138853" y="4576101"/>
            <a:ext cx="220348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FF"/>
                </a:solidFill>
              </a:rPr>
              <a:t>Viewing Zenith Angle</a:t>
            </a:r>
            <a:endParaRPr sz="2800" b="1">
              <a:solidFill>
                <a:srgbClr val="0000FF"/>
              </a:solidFill>
            </a:endParaRPr>
          </a:p>
        </p:txBody>
      </p:sp>
      <p:cxnSp>
        <p:nvCxnSpPr>
          <p:cNvPr id="45" name="Google Shape;100;p13">
            <a:extLst>
              <a:ext uri="{FF2B5EF4-FFF2-40B4-BE49-F238E27FC236}">
                <a16:creationId xmlns:a16="http://schemas.microsoft.com/office/drawing/2014/main" id="{8209A1F5-5A82-42A3-00A4-A3123756C918}"/>
              </a:ext>
            </a:extLst>
          </p:cNvPr>
          <p:cNvCxnSpPr>
            <a:cxnSpLocks/>
          </p:cNvCxnSpPr>
          <p:nvPr/>
        </p:nvCxnSpPr>
        <p:spPr>
          <a:xfrm>
            <a:off x="36322122" y="8118517"/>
            <a:ext cx="596568" cy="0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01;p13">
            <a:extLst>
              <a:ext uri="{FF2B5EF4-FFF2-40B4-BE49-F238E27FC236}">
                <a16:creationId xmlns:a16="http://schemas.microsoft.com/office/drawing/2014/main" id="{C9D1A9F8-46E2-C0FA-9418-58A90AA9137D}"/>
              </a:ext>
            </a:extLst>
          </p:cNvPr>
          <p:cNvCxnSpPr>
            <a:cxnSpLocks/>
          </p:cNvCxnSpPr>
          <p:nvPr/>
        </p:nvCxnSpPr>
        <p:spPr>
          <a:xfrm rot="10800000">
            <a:off x="36918609" y="8138259"/>
            <a:ext cx="0" cy="517112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02;p13">
            <a:extLst>
              <a:ext uri="{FF2B5EF4-FFF2-40B4-BE49-F238E27FC236}">
                <a16:creationId xmlns:a16="http://schemas.microsoft.com/office/drawing/2014/main" id="{57A05685-0116-0372-C0B2-BC510817A9A8}"/>
              </a:ext>
            </a:extLst>
          </p:cNvPr>
          <p:cNvCxnSpPr>
            <a:cxnSpLocks/>
          </p:cNvCxnSpPr>
          <p:nvPr/>
        </p:nvCxnSpPr>
        <p:spPr>
          <a:xfrm rot="10800000">
            <a:off x="41687923" y="5189422"/>
            <a:ext cx="0" cy="771109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03;p13">
            <a:extLst>
              <a:ext uri="{FF2B5EF4-FFF2-40B4-BE49-F238E27FC236}">
                <a16:creationId xmlns:a16="http://schemas.microsoft.com/office/drawing/2014/main" id="{2BEA0095-DD88-C2B6-E296-65D964965834}"/>
              </a:ext>
            </a:extLst>
          </p:cNvPr>
          <p:cNvCxnSpPr>
            <a:cxnSpLocks/>
          </p:cNvCxnSpPr>
          <p:nvPr/>
        </p:nvCxnSpPr>
        <p:spPr>
          <a:xfrm flipH="1">
            <a:off x="41686838" y="4648322"/>
            <a:ext cx="293074" cy="514507"/>
          </a:xfrm>
          <a:prstGeom prst="straightConnector1">
            <a:avLst/>
          </a:prstGeom>
          <a:noFill/>
          <a:ln w="508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104;p13">
            <a:extLst>
              <a:ext uri="{FF2B5EF4-FFF2-40B4-BE49-F238E27FC236}">
                <a16:creationId xmlns:a16="http://schemas.microsoft.com/office/drawing/2014/main" id="{ACF8C580-A8E7-BAF5-3D8E-C5657AE79486}"/>
              </a:ext>
            </a:extLst>
          </p:cNvPr>
          <p:cNvSpPr txBox="1"/>
          <p:nvPr/>
        </p:nvSpPr>
        <p:spPr>
          <a:xfrm>
            <a:off x="40447496" y="10312520"/>
            <a:ext cx="1609092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24km</a:t>
            </a:r>
            <a:endParaRPr sz="4400"/>
          </a:p>
        </p:txBody>
      </p:sp>
      <p:sp>
        <p:nvSpPr>
          <p:cNvPr id="50" name="Google Shape;105;p13">
            <a:extLst>
              <a:ext uri="{FF2B5EF4-FFF2-40B4-BE49-F238E27FC236}">
                <a16:creationId xmlns:a16="http://schemas.microsoft.com/office/drawing/2014/main" id="{5ABB878A-D0EE-F190-6F54-7A7BDC3F7AE1}"/>
              </a:ext>
            </a:extLst>
          </p:cNvPr>
          <p:cNvSpPr txBox="1"/>
          <p:nvPr/>
        </p:nvSpPr>
        <p:spPr>
          <a:xfrm>
            <a:off x="36093939" y="9213900"/>
            <a:ext cx="185588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16km</a:t>
            </a:r>
            <a:endParaRPr sz="4400"/>
          </a:p>
        </p:txBody>
      </p:sp>
      <p:sp>
        <p:nvSpPr>
          <p:cNvPr id="51" name="Google Shape;106;p13">
            <a:extLst>
              <a:ext uri="{FF2B5EF4-FFF2-40B4-BE49-F238E27FC236}">
                <a16:creationId xmlns:a16="http://schemas.microsoft.com/office/drawing/2014/main" id="{D22A6D92-02D8-D3A4-0554-ACD9A080122A}"/>
              </a:ext>
            </a:extLst>
          </p:cNvPr>
          <p:cNvSpPr/>
          <p:nvPr/>
        </p:nvSpPr>
        <p:spPr>
          <a:xfrm rot="4066515">
            <a:off x="40674657" y="8136065"/>
            <a:ext cx="437674" cy="4291960"/>
          </a:xfrm>
          <a:prstGeom prst="rightBrace">
            <a:avLst>
              <a:gd name="adj1" fmla="val 50000"/>
              <a:gd name="adj2" fmla="val 50000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E06666"/>
              </a:solidFill>
            </a:endParaRPr>
          </a:p>
        </p:txBody>
      </p:sp>
      <p:sp>
        <p:nvSpPr>
          <p:cNvPr id="52" name="Google Shape;107;p13">
            <a:extLst>
              <a:ext uri="{FF2B5EF4-FFF2-40B4-BE49-F238E27FC236}">
                <a16:creationId xmlns:a16="http://schemas.microsoft.com/office/drawing/2014/main" id="{6ADDE855-ADE1-CE67-4D22-09E516128FD6}"/>
              </a:ext>
            </a:extLst>
          </p:cNvPr>
          <p:cNvSpPr/>
          <p:nvPr/>
        </p:nvSpPr>
        <p:spPr>
          <a:xfrm rot="9481884">
            <a:off x="37599157" y="8213424"/>
            <a:ext cx="437674" cy="2788628"/>
          </a:xfrm>
          <a:prstGeom prst="rightBrace">
            <a:avLst>
              <a:gd name="adj1" fmla="val 50000"/>
              <a:gd name="adj2" fmla="val 50000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E06666"/>
              </a:solidFill>
            </a:endParaRPr>
          </a:p>
        </p:txBody>
      </p:sp>
      <p:cxnSp>
        <p:nvCxnSpPr>
          <p:cNvPr id="54" name="Google Shape;109;p13">
            <a:extLst>
              <a:ext uri="{FF2B5EF4-FFF2-40B4-BE49-F238E27FC236}">
                <a16:creationId xmlns:a16="http://schemas.microsoft.com/office/drawing/2014/main" id="{A66444A5-AA81-F533-C525-7633DCE17421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7348815" y="4706935"/>
            <a:ext cx="3014099" cy="397017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38" name="Arc 1037">
            <a:extLst>
              <a:ext uri="{FF2B5EF4-FFF2-40B4-BE49-F238E27FC236}">
                <a16:creationId xmlns:a16="http://schemas.microsoft.com/office/drawing/2014/main" id="{D121C85F-F7ED-C81B-D540-2D7AA5BFADF5}"/>
              </a:ext>
            </a:extLst>
          </p:cNvPr>
          <p:cNvSpPr/>
          <p:nvPr/>
        </p:nvSpPr>
        <p:spPr>
          <a:xfrm rot="8312714">
            <a:off x="41628568" y="2484008"/>
            <a:ext cx="340069" cy="323623"/>
          </a:xfrm>
          <a:prstGeom prst="arc">
            <a:avLst/>
          </a:prstGeom>
          <a:ln w="50800">
            <a:solidFill>
              <a:srgbClr val="17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91;p13">
            <a:extLst>
              <a:ext uri="{FF2B5EF4-FFF2-40B4-BE49-F238E27FC236}">
                <a16:creationId xmlns:a16="http://schemas.microsoft.com/office/drawing/2014/main" id="{F03EA400-02DB-CDFC-EF00-CD6A63363E13}"/>
              </a:ext>
            </a:extLst>
          </p:cNvPr>
          <p:cNvSpPr txBox="1"/>
          <p:nvPr/>
        </p:nvSpPr>
        <p:spPr>
          <a:xfrm>
            <a:off x="36233286" y="5248834"/>
            <a:ext cx="2038270" cy="104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E06666"/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MODIS</a:t>
            </a:r>
            <a:endParaRPr sz="2800" b="1">
              <a:solidFill>
                <a:srgbClr val="E06666"/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E06666"/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Radiances</a:t>
            </a:r>
            <a:endParaRPr sz="2800" b="1">
              <a:solidFill>
                <a:srgbClr val="E06666"/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0" name="Google Shape;87;p13">
            <a:extLst>
              <a:ext uri="{FF2B5EF4-FFF2-40B4-BE49-F238E27FC236}">
                <a16:creationId xmlns:a16="http://schemas.microsoft.com/office/drawing/2014/main" id="{C8121388-4187-A561-AB0A-AFA432341CE2}"/>
              </a:ext>
            </a:extLst>
          </p:cNvPr>
          <p:cNvSpPr txBox="1"/>
          <p:nvPr/>
        </p:nvSpPr>
        <p:spPr>
          <a:xfrm rot="4055965">
            <a:off x="40551606" y="7626593"/>
            <a:ext cx="365327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bg1"/>
                </a:solidFill>
                <a:highlight>
                  <a:srgbClr val="000000"/>
                </a:highlight>
                <a:latin typeface="Open Sans"/>
                <a:ea typeface="Open Sans"/>
                <a:cs typeface="Open Sans"/>
                <a:sym typeface="Open Sans"/>
              </a:rPr>
              <a:t>Point Spread Function</a:t>
            </a:r>
            <a:endParaRPr sz="2200" b="1">
              <a:solidFill>
                <a:schemeClr val="bg1"/>
              </a:solidFill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3AF2007-51F7-2F25-B6A4-90911D08916B}"/>
              </a:ext>
            </a:extLst>
          </p:cNvPr>
          <p:cNvSpPr txBox="1"/>
          <p:nvPr/>
        </p:nvSpPr>
        <p:spPr>
          <a:xfrm>
            <a:off x="34186305" y="11038932"/>
            <a:ext cx="912964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Schematic diagram of the co-location of CERES and MODIS observations on EOS satellites Terra and Aqua.</a:t>
            </a:r>
          </a:p>
          <a:p>
            <a:endParaRPr lang="en-US" sz="1400"/>
          </a:p>
          <a:p>
            <a:r>
              <a:rPr lang="en-US" sz="3000"/>
              <a:t>Each CERES pixel directly overlaps ~400 MODIS pixels</a:t>
            </a:r>
          </a:p>
          <a:p>
            <a:r>
              <a:rPr lang="en-US" sz="3000"/>
              <a:t>with contributions defined by point spread function</a:t>
            </a:r>
          </a:p>
        </p:txBody>
      </p:sp>
      <p:sp>
        <p:nvSpPr>
          <p:cNvPr id="1133" name="Google Shape;64;p13">
            <a:extLst>
              <a:ext uri="{FF2B5EF4-FFF2-40B4-BE49-F238E27FC236}">
                <a16:creationId xmlns:a16="http://schemas.microsoft.com/office/drawing/2014/main" id="{E41BCBEA-4937-50D8-D892-315C184DB517}"/>
              </a:ext>
            </a:extLst>
          </p:cNvPr>
          <p:cNvSpPr/>
          <p:nvPr/>
        </p:nvSpPr>
        <p:spPr>
          <a:xfrm>
            <a:off x="367306" y="13859239"/>
            <a:ext cx="16042140" cy="5332879"/>
          </a:xfrm>
          <a:prstGeom prst="roundRect">
            <a:avLst>
              <a:gd name="adj" fmla="val 6059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b="1">
                <a:solidFill>
                  <a:schemeClr val="tx1"/>
                </a:solidFill>
              </a:rPr>
              <a:t>Objective</a:t>
            </a:r>
          </a:p>
          <a:p>
            <a:r>
              <a:rPr lang="en-US" sz="3200">
                <a:solidFill>
                  <a:schemeClr val="tx1"/>
                </a:solidFill>
              </a:rPr>
              <a:t>Given narrow band MODIS radiances and viewing geometry, train a simple deep learning model to estimate the total top-of-atmosphere outgoing shortwave and longwave radiative flux observed by CERES by making pixel-wise predictions at MODIS’ 1km resolution, and applying the PSF to aggregate them during training.</a:t>
            </a:r>
          </a:p>
          <a:p>
            <a:endParaRPr lang="en-US"/>
          </a:p>
          <a:p>
            <a:r>
              <a:rPr lang="en-US" sz="3200">
                <a:solidFill>
                  <a:schemeClr val="tx1"/>
                </a:solidFill>
              </a:rPr>
              <a:t>The model should </a:t>
            </a:r>
            <a:r>
              <a:rPr lang="en-US" sz="3200" b="1">
                <a:solidFill>
                  <a:schemeClr val="tx1"/>
                </a:solidFill>
              </a:rPr>
              <a:t>(1) </a:t>
            </a:r>
            <a:r>
              <a:rPr lang="en-US" sz="3200">
                <a:solidFill>
                  <a:schemeClr val="tx1"/>
                </a:solidFill>
              </a:rPr>
              <a:t>be lightweight enough to run on large MODIS granules with a CPU,</a:t>
            </a:r>
            <a:r>
              <a:rPr lang="en-US" sz="3200" b="1">
                <a:solidFill>
                  <a:schemeClr val="tx1"/>
                </a:solidFill>
              </a:rPr>
              <a:t> (2) </a:t>
            </a:r>
            <a:r>
              <a:rPr lang="en-US" sz="3200">
                <a:solidFill>
                  <a:schemeClr val="tx1"/>
                </a:solidFill>
              </a:rPr>
              <a:t>use the CERES point spread function to evaluate predictions during training, and</a:t>
            </a:r>
          </a:p>
          <a:p>
            <a:r>
              <a:rPr lang="en-US" sz="3200" b="1">
                <a:solidFill>
                  <a:schemeClr val="tx1"/>
                </a:solidFill>
              </a:rPr>
              <a:t>(3) </a:t>
            </a:r>
            <a:r>
              <a:rPr lang="en-US" sz="3200">
                <a:solidFill>
                  <a:schemeClr val="tx1"/>
                </a:solidFill>
              </a:rPr>
              <a:t>preserve locality (pixel-wise or close) so its radiative properties can be directly investigated in terms of a small number of incident MODIS pixels.</a:t>
            </a:r>
          </a:p>
          <a:p>
            <a:endParaRPr lang="en-US" sz="6000">
              <a:solidFill>
                <a:schemeClr val="tx1"/>
              </a:solidFill>
            </a:endParaRPr>
          </a:p>
        </p:txBody>
      </p: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A1A3F06D-DE57-94B2-2592-4F36DD61F95E}"/>
              </a:ext>
            </a:extLst>
          </p:cNvPr>
          <p:cNvGrpSpPr/>
          <p:nvPr/>
        </p:nvGrpSpPr>
        <p:grpSpPr>
          <a:xfrm>
            <a:off x="16639690" y="13730920"/>
            <a:ext cx="17204284" cy="10372664"/>
            <a:chOff x="16503400" y="12316789"/>
            <a:chExt cx="16624851" cy="9944856"/>
          </a:xfrm>
        </p:grpSpPr>
        <p:pic>
          <p:nvPicPr>
            <p:cNvPr id="1144" name="Google Shape;419;p19">
              <a:extLst>
                <a:ext uri="{FF2B5EF4-FFF2-40B4-BE49-F238E27FC236}">
                  <a16:creationId xmlns:a16="http://schemas.microsoft.com/office/drawing/2014/main" id="{A0532A3A-3A4F-0B09-E501-4EBACCB5B1EA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871586" y="12753309"/>
              <a:ext cx="3446269" cy="4369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7" name="Google Shape;424;p19">
              <a:extLst>
                <a:ext uri="{FF2B5EF4-FFF2-40B4-BE49-F238E27FC236}">
                  <a16:creationId xmlns:a16="http://schemas.microsoft.com/office/drawing/2014/main" id="{F4053F2E-7685-F80D-6515-5768957002AE}"/>
                </a:ext>
              </a:extLst>
            </p:cNvPr>
            <p:cNvSpPr/>
            <p:nvPr/>
          </p:nvSpPr>
          <p:spPr>
            <a:xfrm rot="826356" flipH="1">
              <a:off x="28960520" y="13693056"/>
              <a:ext cx="2126612" cy="2430234"/>
            </a:xfrm>
            <a:prstGeom prst="rect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/>
            </a:p>
          </p:txBody>
        </p:sp>
        <p:sp>
          <p:nvSpPr>
            <p:cNvPr id="1149" name="Google Shape;426;p19">
              <a:extLst>
                <a:ext uri="{FF2B5EF4-FFF2-40B4-BE49-F238E27FC236}">
                  <a16:creationId xmlns:a16="http://schemas.microsoft.com/office/drawing/2014/main" id="{749F173E-07BF-6B4C-D3F8-EA67C7067909}"/>
                </a:ext>
              </a:extLst>
            </p:cNvPr>
            <p:cNvSpPr txBox="1"/>
            <p:nvPr/>
          </p:nvSpPr>
          <p:spPr>
            <a:xfrm>
              <a:off x="28615242" y="16040734"/>
              <a:ext cx="1568030" cy="852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en" sz="1600" b="1">
                  <a:solidFill>
                    <a:srgbClr val="F3F3F3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Pakistan</a:t>
              </a:r>
              <a:endParaRPr sz="1600" b="1">
                <a:solidFill>
                  <a:srgbClr val="F3F3F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50" name="Google Shape;427;p19">
              <a:extLst>
                <a:ext uri="{FF2B5EF4-FFF2-40B4-BE49-F238E27FC236}">
                  <a16:creationId xmlns:a16="http://schemas.microsoft.com/office/drawing/2014/main" id="{DE47FDC0-AA13-2A50-BFB5-2F6A6A83F35E}"/>
                </a:ext>
              </a:extLst>
            </p:cNvPr>
            <p:cNvSpPr txBox="1"/>
            <p:nvPr/>
          </p:nvSpPr>
          <p:spPr>
            <a:xfrm>
              <a:off x="30724530" y="16508199"/>
              <a:ext cx="2061598" cy="852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en" sz="1600" b="1">
                  <a:solidFill>
                    <a:srgbClr val="F3F3F3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India</a:t>
              </a:r>
              <a:endParaRPr sz="1600" b="1">
                <a:solidFill>
                  <a:srgbClr val="F3F3F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1140" name="Google Shape;415;p19">
              <a:extLst>
                <a:ext uri="{FF2B5EF4-FFF2-40B4-BE49-F238E27FC236}">
                  <a16:creationId xmlns:a16="http://schemas.microsoft.com/office/drawing/2014/main" id="{C2281D94-585E-9C8D-B288-39999D6240F1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492352" y="17848899"/>
              <a:ext cx="6126974" cy="394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416;p19">
              <a:extLst>
                <a:ext uri="{FF2B5EF4-FFF2-40B4-BE49-F238E27FC236}">
                  <a16:creationId xmlns:a16="http://schemas.microsoft.com/office/drawing/2014/main" id="{5F76E818-846E-271C-2B47-3F24ECBD08EC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021580" y="13808922"/>
              <a:ext cx="5401858" cy="394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417;p19">
              <a:extLst>
                <a:ext uri="{FF2B5EF4-FFF2-40B4-BE49-F238E27FC236}">
                  <a16:creationId xmlns:a16="http://schemas.microsoft.com/office/drawing/2014/main" id="{D3FAF072-600B-C152-B9AB-867FDFBD72BE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044143" y="17853754"/>
              <a:ext cx="5356737" cy="394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420;p19">
              <a:extLst>
                <a:ext uri="{FF2B5EF4-FFF2-40B4-BE49-F238E27FC236}">
                  <a16:creationId xmlns:a16="http://schemas.microsoft.com/office/drawing/2014/main" id="{0C71334B-B61D-A53F-F935-EAA3811A641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2466526" y="13768354"/>
              <a:ext cx="6178597" cy="3983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3" name="Google Shape;433;p19">
              <a:extLst>
                <a:ext uri="{FF2B5EF4-FFF2-40B4-BE49-F238E27FC236}">
                  <a16:creationId xmlns:a16="http://schemas.microsoft.com/office/drawing/2014/main" id="{D0549631-CC50-FA35-19E8-E3330B63E095}"/>
                </a:ext>
              </a:extLst>
            </p:cNvPr>
            <p:cNvSpPr/>
            <p:nvPr/>
          </p:nvSpPr>
          <p:spPr>
            <a:xfrm rot="826322" flipH="1">
              <a:off x="24381757" y="18005151"/>
              <a:ext cx="3302701" cy="3829408"/>
            </a:xfrm>
            <a:prstGeom prst="rect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</a:rPr>
                <a:t>CERES Domain</a:t>
              </a:r>
              <a:endParaRPr sz="3200" b="1">
                <a:solidFill>
                  <a:schemeClr val="dk1"/>
                </a:solidFill>
              </a:endParaRPr>
            </a:p>
          </p:txBody>
        </p:sp>
        <p:sp>
          <p:nvSpPr>
            <p:cNvPr id="1148" name="Google Shape;425;p19">
              <a:extLst>
                <a:ext uri="{FF2B5EF4-FFF2-40B4-BE49-F238E27FC236}">
                  <a16:creationId xmlns:a16="http://schemas.microsoft.com/office/drawing/2014/main" id="{598558AF-4CE2-B470-C73F-743B5229E8B3}"/>
                </a:ext>
              </a:extLst>
            </p:cNvPr>
            <p:cNvSpPr txBox="1"/>
            <p:nvPr/>
          </p:nvSpPr>
          <p:spPr>
            <a:xfrm>
              <a:off x="30742847" y="12881024"/>
              <a:ext cx="1597272" cy="1135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en" sz="1600" b="1">
                  <a:solidFill>
                    <a:srgbClr val="F3F3F3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Taklamakan Desert</a:t>
              </a:r>
              <a:endParaRPr sz="1600" b="1">
                <a:solidFill>
                  <a:srgbClr val="F3F3F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52" name="Google Shape;432;p19">
              <a:extLst>
                <a:ext uri="{FF2B5EF4-FFF2-40B4-BE49-F238E27FC236}">
                  <a16:creationId xmlns:a16="http://schemas.microsoft.com/office/drawing/2014/main" id="{A54E7827-5C73-38D8-D75D-5EC23E486D77}"/>
                </a:ext>
              </a:extLst>
            </p:cNvPr>
            <p:cNvSpPr/>
            <p:nvPr/>
          </p:nvSpPr>
          <p:spPr>
            <a:xfrm rot="826322" flipH="1">
              <a:off x="24425681" y="13960346"/>
              <a:ext cx="3302701" cy="3792800"/>
            </a:xfrm>
            <a:prstGeom prst="rect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200" b="1">
                <a:solidFill>
                  <a:schemeClr val="bg1"/>
                </a:solidFill>
              </a:endParaRPr>
            </a:p>
          </p:txBody>
        </p:sp>
        <p:pic>
          <p:nvPicPr>
            <p:cNvPr id="1170" name="Google Shape;440;p20">
              <a:extLst>
                <a:ext uri="{FF2B5EF4-FFF2-40B4-BE49-F238E27FC236}">
                  <a16:creationId xmlns:a16="http://schemas.microsoft.com/office/drawing/2014/main" id="{DACA506E-3CB6-7260-9E1F-9687E31D4029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8838081" y="17467297"/>
              <a:ext cx="3569697" cy="44562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1" name="Google Shape;441;p20">
              <a:extLst>
                <a:ext uri="{FF2B5EF4-FFF2-40B4-BE49-F238E27FC236}">
                  <a16:creationId xmlns:a16="http://schemas.microsoft.com/office/drawing/2014/main" id="{19941F7A-334F-9546-953A-EE1EA7BCADA3}"/>
                </a:ext>
              </a:extLst>
            </p:cNvPr>
            <p:cNvCxnSpPr/>
            <p:nvPr/>
          </p:nvCxnSpPr>
          <p:spPr>
            <a:xfrm flipH="1">
              <a:off x="32137461" y="19134462"/>
              <a:ext cx="245400" cy="458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451;p20">
              <a:extLst>
                <a:ext uri="{FF2B5EF4-FFF2-40B4-BE49-F238E27FC236}">
                  <a16:creationId xmlns:a16="http://schemas.microsoft.com/office/drawing/2014/main" id="{886A86D0-19B0-2506-C42D-1F8FCB693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03169" y="17517268"/>
              <a:ext cx="97593" cy="442441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445;p20">
              <a:extLst>
                <a:ext uri="{FF2B5EF4-FFF2-40B4-BE49-F238E27FC236}">
                  <a16:creationId xmlns:a16="http://schemas.microsoft.com/office/drawing/2014/main" id="{1AD21C2F-CC5D-B98B-E8A3-08DB2F3C9493}"/>
                </a:ext>
              </a:extLst>
            </p:cNvPr>
            <p:cNvCxnSpPr/>
            <p:nvPr/>
          </p:nvCxnSpPr>
          <p:spPr>
            <a:xfrm rot="10800000" flipH="1">
              <a:off x="29220561" y="20743554"/>
              <a:ext cx="190500" cy="549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448;p20">
              <a:extLst>
                <a:ext uri="{FF2B5EF4-FFF2-40B4-BE49-F238E27FC236}">
                  <a16:creationId xmlns:a16="http://schemas.microsoft.com/office/drawing/2014/main" id="{597D7F54-8464-29E9-6AC2-10064C058A05}"/>
                </a:ext>
              </a:extLst>
            </p:cNvPr>
            <p:cNvCxnSpPr/>
            <p:nvPr/>
          </p:nvCxnSpPr>
          <p:spPr>
            <a:xfrm rot="10800000">
              <a:off x="31057761" y="21397559"/>
              <a:ext cx="296400" cy="2877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6" name="Google Shape;449;p20">
              <a:extLst>
                <a:ext uri="{FF2B5EF4-FFF2-40B4-BE49-F238E27FC236}">
                  <a16:creationId xmlns:a16="http://schemas.microsoft.com/office/drawing/2014/main" id="{034CA698-BE91-6690-625A-55720059408C}"/>
                </a:ext>
              </a:extLst>
            </p:cNvPr>
            <p:cNvSpPr txBox="1"/>
            <p:nvPr/>
          </p:nvSpPr>
          <p:spPr>
            <a:xfrm>
              <a:off x="30286199" y="21515115"/>
              <a:ext cx="2178859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Urban heat island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(Gujranwala, Pakistan)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cxnSp>
          <p:nvCxnSpPr>
            <p:cNvPr id="1177" name="Google Shape;451;p20">
              <a:extLst>
                <a:ext uri="{FF2B5EF4-FFF2-40B4-BE49-F238E27FC236}">
                  <a16:creationId xmlns:a16="http://schemas.microsoft.com/office/drawing/2014/main" id="{13262FC7-9C98-DB9A-DE21-33D3469FE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83086" y="17569867"/>
              <a:ext cx="720083" cy="466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8" name="Google Shape;452;p20">
              <a:extLst>
                <a:ext uri="{FF2B5EF4-FFF2-40B4-BE49-F238E27FC236}">
                  <a16:creationId xmlns:a16="http://schemas.microsoft.com/office/drawing/2014/main" id="{9E4425D3-5F73-C926-E094-759425EA02B2}"/>
                </a:ext>
              </a:extLst>
            </p:cNvPr>
            <p:cNvSpPr txBox="1"/>
            <p:nvPr/>
          </p:nvSpPr>
          <p:spPr>
            <a:xfrm>
              <a:off x="31153321" y="17116829"/>
              <a:ext cx="1974930" cy="1046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Hotan and Yarkant Rivers, surrounding crop land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146" name="Google Shape;422;p19">
              <a:extLst>
                <a:ext uri="{FF2B5EF4-FFF2-40B4-BE49-F238E27FC236}">
                  <a16:creationId xmlns:a16="http://schemas.microsoft.com/office/drawing/2014/main" id="{5BF2734C-CE4C-BD44-EAAC-A3132B996870}"/>
                </a:ext>
              </a:extLst>
            </p:cNvPr>
            <p:cNvSpPr/>
            <p:nvPr/>
          </p:nvSpPr>
          <p:spPr>
            <a:xfrm rot="826356" flipH="1">
              <a:off x="29562118" y="18589866"/>
              <a:ext cx="2024664" cy="2313731"/>
            </a:xfrm>
            <a:prstGeom prst="rect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</a:rPr>
                <a:t>CERES Domain</a:t>
              </a:r>
              <a:endParaRPr sz="4400" b="1"/>
            </a:p>
          </p:txBody>
        </p:sp>
        <p:sp>
          <p:nvSpPr>
            <p:cNvPr id="1172" name="Google Shape;442;p20">
              <a:extLst>
                <a:ext uri="{FF2B5EF4-FFF2-40B4-BE49-F238E27FC236}">
                  <a16:creationId xmlns:a16="http://schemas.microsoft.com/office/drawing/2014/main" id="{C36E614D-D1EF-B961-F8D0-6B3D4D7D84B1}"/>
                </a:ext>
              </a:extLst>
            </p:cNvPr>
            <p:cNvSpPr txBox="1"/>
            <p:nvPr/>
          </p:nvSpPr>
          <p:spPr>
            <a:xfrm>
              <a:off x="31162550" y="18822823"/>
              <a:ext cx="1747800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EEEEEE"/>
                  </a:solidFill>
                  <a:highlight>
                    <a:schemeClr val="dk1"/>
                  </a:highlight>
                </a:rPr>
                <a:t>Strongly differentiates mountain snow from colder cloud tops</a:t>
              </a:r>
              <a:endParaRPr sz="12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cxnSp>
          <p:nvCxnSpPr>
            <p:cNvPr id="1179" name="Google Shape;445;p20">
              <a:extLst>
                <a:ext uri="{FF2B5EF4-FFF2-40B4-BE49-F238E27FC236}">
                  <a16:creationId xmlns:a16="http://schemas.microsoft.com/office/drawing/2014/main" id="{6E27A480-172E-9D2F-80BD-F6197FF9F3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15810" y="20743554"/>
              <a:ext cx="361202" cy="549901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4" name="Google Shape;447;p20">
              <a:extLst>
                <a:ext uri="{FF2B5EF4-FFF2-40B4-BE49-F238E27FC236}">
                  <a16:creationId xmlns:a16="http://schemas.microsoft.com/office/drawing/2014/main" id="{C509B0D9-58DA-27D9-6226-124F8117B875}"/>
                </a:ext>
              </a:extLst>
            </p:cNvPr>
            <p:cNvSpPr txBox="1"/>
            <p:nvPr/>
          </p:nvSpPr>
          <p:spPr>
            <a:xfrm>
              <a:off x="28267794" y="20491491"/>
              <a:ext cx="19710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Indus river,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EEEEEE"/>
                  </a:solidFill>
                  <a:highlight>
                    <a:schemeClr val="dk1"/>
                  </a:highlight>
                </a:rPr>
                <a:t>geologic layering</a:t>
              </a:r>
              <a:endParaRPr sz="14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182" name="Google Shape;442;p20">
              <a:extLst>
                <a:ext uri="{FF2B5EF4-FFF2-40B4-BE49-F238E27FC236}">
                  <a16:creationId xmlns:a16="http://schemas.microsoft.com/office/drawing/2014/main" id="{4E96E5F6-B5E3-B04C-F402-12070DB39E29}"/>
                </a:ext>
              </a:extLst>
            </p:cNvPr>
            <p:cNvSpPr txBox="1"/>
            <p:nvPr/>
          </p:nvSpPr>
          <p:spPr>
            <a:xfrm>
              <a:off x="28596148" y="17287493"/>
              <a:ext cx="286508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EEEEEE"/>
                  </a:solidFill>
                  <a:highlight>
                    <a:schemeClr val="dk1"/>
                  </a:highlight>
                </a:rPr>
                <a:t>Longwave Prediction</a:t>
              </a:r>
              <a:endParaRPr sz="20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183" name="Google Shape;442;p20">
              <a:extLst>
                <a:ext uri="{FF2B5EF4-FFF2-40B4-BE49-F238E27FC236}">
                  <a16:creationId xmlns:a16="http://schemas.microsoft.com/office/drawing/2014/main" id="{C5AE4194-DE09-EF4F-456F-9DBB6A35D837}"/>
                </a:ext>
              </a:extLst>
            </p:cNvPr>
            <p:cNvSpPr txBox="1"/>
            <p:nvPr/>
          </p:nvSpPr>
          <p:spPr>
            <a:xfrm>
              <a:off x="28291719" y="12783478"/>
              <a:ext cx="3009351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EEEEEE"/>
                  </a:solidFill>
                  <a:highlight>
                    <a:schemeClr val="dk1"/>
                  </a:highlight>
                </a:rPr>
                <a:t>True color RGB</a:t>
              </a:r>
              <a:endParaRPr sz="20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184" name="Google Shape;64;p13">
              <a:extLst>
                <a:ext uri="{FF2B5EF4-FFF2-40B4-BE49-F238E27FC236}">
                  <a16:creationId xmlns:a16="http://schemas.microsoft.com/office/drawing/2014/main" id="{81F06BE4-A90D-BF72-19D7-87691137181A}"/>
                </a:ext>
              </a:extLst>
            </p:cNvPr>
            <p:cNvSpPr/>
            <p:nvPr/>
          </p:nvSpPr>
          <p:spPr>
            <a:xfrm>
              <a:off x="16503400" y="12316789"/>
              <a:ext cx="16545425" cy="9944856"/>
            </a:xfrm>
            <a:prstGeom prst="roundRect">
              <a:avLst>
                <a:gd name="adj" fmla="val 4116"/>
              </a:avLst>
            </a:prstGeom>
            <a:noFill/>
            <a:ln w="127000" cap="flat" cmpd="sng">
              <a:solidFill>
                <a:srgbClr val="0076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4800" b="1">
                  <a:solidFill>
                    <a:schemeClr val="tx1"/>
                  </a:solidFill>
                </a:rPr>
                <a:t>Hindu Kush Himalayan Mountains</a:t>
              </a:r>
            </a:p>
            <a:p>
              <a:r>
                <a:rPr lang="en-US" sz="2800"/>
                <a:t>Clouds, lowland desert surfaces, mountain top snow,  vegetation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151" name="Google Shape;431;p19">
              <a:extLst>
                <a:ext uri="{FF2B5EF4-FFF2-40B4-BE49-F238E27FC236}">
                  <a16:creationId xmlns:a16="http://schemas.microsoft.com/office/drawing/2014/main" id="{F3FBEEF9-5004-871E-C787-CF5D9AF76523}"/>
                </a:ext>
              </a:extLst>
            </p:cNvPr>
            <p:cNvSpPr txBox="1"/>
            <p:nvPr/>
          </p:nvSpPr>
          <p:spPr>
            <a:xfrm>
              <a:off x="23024335" y="18422034"/>
              <a:ext cx="1903524" cy="887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lang="en" b="1">
                  <a:solidFill>
                    <a:srgbClr val="F3F3F3"/>
                  </a:solidFill>
                  <a:highlight>
                    <a:srgbClr val="000000"/>
                  </a:highlight>
                  <a:latin typeface="Consolas"/>
                  <a:ea typeface="Consolas"/>
                  <a:cs typeface="Consolas"/>
                  <a:sym typeface="Consolas"/>
                </a:rPr>
                <a:t>Thin Cirrus</a:t>
              </a:r>
              <a:endParaRPr b="1">
                <a:solidFill>
                  <a:srgbClr val="F3F3F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3001047B-6BE5-2744-0030-9E322883C08D}"/>
              </a:ext>
            </a:extLst>
          </p:cNvPr>
          <p:cNvGrpSpPr/>
          <p:nvPr/>
        </p:nvGrpSpPr>
        <p:grpSpPr>
          <a:xfrm>
            <a:off x="16653816" y="24296312"/>
            <a:ext cx="18479736" cy="8475787"/>
            <a:chOff x="16441461" y="22689438"/>
            <a:chExt cx="17857347" cy="8126213"/>
          </a:xfrm>
        </p:grpSpPr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2674B89C-2EC5-FD29-1273-0A1CC201A33A}"/>
                </a:ext>
              </a:extLst>
            </p:cNvPr>
            <p:cNvGrpSpPr/>
            <p:nvPr/>
          </p:nvGrpSpPr>
          <p:grpSpPr>
            <a:xfrm>
              <a:off x="16611464" y="23069904"/>
              <a:ext cx="17687344" cy="7745747"/>
              <a:chOff x="19386837" y="24291589"/>
              <a:chExt cx="10099986" cy="4423046"/>
            </a:xfrm>
          </p:grpSpPr>
          <p:pic>
            <p:nvPicPr>
              <p:cNvPr id="1186" name="Google Shape;496;p24">
                <a:extLst>
                  <a:ext uri="{FF2B5EF4-FFF2-40B4-BE49-F238E27FC236}">
                    <a16:creationId xmlns:a16="http://schemas.microsoft.com/office/drawing/2014/main" id="{7C31B9C1-D177-4E66-9452-2552E403799A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 l="11894"/>
              <a:stretch/>
            </p:blipFill>
            <p:spPr>
              <a:xfrm>
                <a:off x="19386837" y="24850036"/>
                <a:ext cx="2558763" cy="3525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7" name="Google Shape;497;p24">
                <a:extLst>
                  <a:ext uri="{FF2B5EF4-FFF2-40B4-BE49-F238E27FC236}">
                    <a16:creationId xmlns:a16="http://schemas.microsoft.com/office/drawing/2014/main" id="{AD233D7E-6FA4-A58C-F54D-E19C0BFE861B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21945599" y="24850036"/>
                <a:ext cx="3965788" cy="3525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8" name="Google Shape;498;p24">
                <a:extLst>
                  <a:ext uri="{FF2B5EF4-FFF2-40B4-BE49-F238E27FC236}">
                    <a16:creationId xmlns:a16="http://schemas.microsoft.com/office/drawing/2014/main" id="{4DFF2637-5F98-A6F0-416E-8F9773C71BD0}"/>
                  </a:ext>
                </a:extLst>
              </p:cNvPr>
              <p:cNvSpPr/>
              <p:nvPr/>
            </p:nvSpPr>
            <p:spPr>
              <a:xfrm rot="-827322">
                <a:off x="21989406" y="24914614"/>
                <a:ext cx="1818816" cy="3200043"/>
              </a:xfrm>
              <a:prstGeom prst="rect">
                <a:avLst/>
              </a:prstGeom>
              <a:noFill/>
              <a:ln w="508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bg1"/>
                    </a:solidFill>
                  </a:rPr>
                  <a:t>CERES Domain</a:t>
                </a:r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89" name="Google Shape;499;p24">
                <a:extLst>
                  <a:ext uri="{FF2B5EF4-FFF2-40B4-BE49-F238E27FC236}">
                    <a16:creationId xmlns:a16="http://schemas.microsoft.com/office/drawing/2014/main" id="{DBB0EA7F-9762-8745-20EC-DFF226DD57EF}"/>
                  </a:ext>
                </a:extLst>
              </p:cNvPr>
              <p:cNvSpPr txBox="1"/>
              <p:nvPr/>
            </p:nvSpPr>
            <p:spPr>
              <a:xfrm>
                <a:off x="21410119" y="27959511"/>
                <a:ext cx="1582500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EEEEE"/>
                    </a:solidFill>
                    <a:highlight>
                      <a:schemeClr val="dk1"/>
                    </a:highlight>
                  </a:rPr>
                  <a:t>No sun glint</a:t>
                </a:r>
                <a:endParaRPr b="1">
                  <a:solidFill>
                    <a:srgbClr val="EEEEEE"/>
                  </a:solidFill>
                  <a:highlight>
                    <a:schemeClr val="dk1"/>
                  </a:highlight>
                </a:endParaRPr>
              </a:p>
            </p:txBody>
          </p:sp>
          <p:pic>
            <p:nvPicPr>
              <p:cNvPr id="1196" name="Google Shape;506;p25">
                <a:extLst>
                  <a:ext uri="{FF2B5EF4-FFF2-40B4-BE49-F238E27FC236}">
                    <a16:creationId xmlns:a16="http://schemas.microsoft.com/office/drawing/2014/main" id="{6620D3E4-A9CB-5708-6ADC-94DE299F915E}"/>
                  </a:ext>
                </a:extLst>
              </p:cNvPr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 rot="-696177">
                <a:off x="26092475" y="24502063"/>
                <a:ext cx="2488916" cy="39841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7" name="Google Shape;511;p25">
                <a:extLst>
                  <a:ext uri="{FF2B5EF4-FFF2-40B4-BE49-F238E27FC236}">
                    <a16:creationId xmlns:a16="http://schemas.microsoft.com/office/drawing/2014/main" id="{1FD22C8E-89A2-3C56-C415-8B241E709E02}"/>
                  </a:ext>
                </a:extLst>
              </p:cNvPr>
              <p:cNvSpPr/>
              <p:nvPr/>
            </p:nvSpPr>
            <p:spPr>
              <a:xfrm rot="20773238">
                <a:off x="26369025" y="25327258"/>
                <a:ext cx="1634737" cy="2656096"/>
              </a:xfrm>
              <a:prstGeom prst="rect">
                <a:avLst/>
              </a:prstGeom>
              <a:noFill/>
              <a:ln w="508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</a:rPr>
                  <a:t>CERES Domain</a:t>
                </a:r>
              </a:p>
            </p:txBody>
          </p:sp>
          <p:sp>
            <p:nvSpPr>
              <p:cNvPr id="1200" name="Rectangle 1199">
                <a:extLst>
                  <a:ext uri="{FF2B5EF4-FFF2-40B4-BE49-F238E27FC236}">
                    <a16:creationId xmlns:a16="http://schemas.microsoft.com/office/drawing/2014/main" id="{FBD4932E-FC0F-AAF6-5847-FC21AC190BCA}"/>
                  </a:ext>
                </a:extLst>
              </p:cNvPr>
              <p:cNvSpPr/>
              <p:nvPr/>
            </p:nvSpPr>
            <p:spPr>
              <a:xfrm>
                <a:off x="24681302" y="28337597"/>
                <a:ext cx="4119377" cy="377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1" name="Rectangle 1200">
                <a:extLst>
                  <a:ext uri="{FF2B5EF4-FFF2-40B4-BE49-F238E27FC236}">
                    <a16:creationId xmlns:a16="http://schemas.microsoft.com/office/drawing/2014/main" id="{6F7BCCCA-FEE8-60FA-8EA8-D61C98673DE4}"/>
                  </a:ext>
                </a:extLst>
              </p:cNvPr>
              <p:cNvSpPr/>
              <p:nvPr/>
            </p:nvSpPr>
            <p:spPr>
              <a:xfrm>
                <a:off x="25367446" y="24291589"/>
                <a:ext cx="4119377" cy="6572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9" name="Google Shape;499;p24">
                <a:extLst>
                  <a:ext uri="{FF2B5EF4-FFF2-40B4-BE49-F238E27FC236}">
                    <a16:creationId xmlns:a16="http://schemas.microsoft.com/office/drawing/2014/main" id="{9716C6A1-7281-6794-E00E-F03AFAFB25AE}"/>
                  </a:ext>
                </a:extLst>
              </p:cNvPr>
              <p:cNvSpPr txBox="1"/>
              <p:nvPr/>
            </p:nvSpPr>
            <p:spPr>
              <a:xfrm>
                <a:off x="20868044" y="25016079"/>
                <a:ext cx="1909046" cy="738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EEEEE"/>
                    </a:solidFill>
                    <a:highlight>
                      <a:schemeClr val="dk1"/>
                    </a:highlight>
                  </a:rPr>
                  <a:t>Captures very thin cirrus</a:t>
                </a:r>
                <a:endParaRPr b="1">
                  <a:solidFill>
                    <a:srgbClr val="EEEEEE"/>
                  </a:solidFill>
                  <a:highlight>
                    <a:schemeClr val="dk1"/>
                  </a:highlight>
                </a:endParaRPr>
              </a:p>
            </p:txBody>
          </p:sp>
        </p:grp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CFEC31E0-CD6A-EE4E-D4B4-C9619C1723C8}"/>
                </a:ext>
              </a:extLst>
            </p:cNvPr>
            <p:cNvSpPr/>
            <p:nvPr/>
          </p:nvSpPr>
          <p:spPr>
            <a:xfrm>
              <a:off x="32612206" y="25342920"/>
              <a:ext cx="923880" cy="5472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Google Shape;64;p13">
              <a:extLst>
                <a:ext uri="{FF2B5EF4-FFF2-40B4-BE49-F238E27FC236}">
                  <a16:creationId xmlns:a16="http://schemas.microsoft.com/office/drawing/2014/main" id="{73C769C3-4ED6-5770-8596-9E162830D225}"/>
                </a:ext>
              </a:extLst>
            </p:cNvPr>
            <p:cNvSpPr/>
            <p:nvPr/>
          </p:nvSpPr>
          <p:spPr>
            <a:xfrm>
              <a:off x="16441461" y="22689438"/>
              <a:ext cx="16531804" cy="7930898"/>
            </a:xfrm>
            <a:prstGeom prst="roundRect">
              <a:avLst>
                <a:gd name="adj" fmla="val 5255"/>
              </a:avLst>
            </a:prstGeom>
            <a:noFill/>
            <a:ln w="127000" cap="flat" cmpd="sng">
              <a:solidFill>
                <a:srgbClr val="0076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4800" b="1">
                  <a:solidFill>
                    <a:schemeClr val="tx1"/>
                  </a:solidFill>
                </a:rPr>
                <a:t>Southeast Asia / Oceania</a:t>
              </a:r>
            </a:p>
            <a:p>
              <a:r>
                <a:rPr lang="en-US" sz="2800"/>
                <a:t>Tropical sun glint, fine cirrrus over land and ocean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235" name="Google Shape;499;p24">
              <a:extLst>
                <a:ext uri="{FF2B5EF4-FFF2-40B4-BE49-F238E27FC236}">
                  <a16:creationId xmlns:a16="http://schemas.microsoft.com/office/drawing/2014/main" id="{776E7C2A-DEDE-4107-4E4C-18FBCADE741F}"/>
                </a:ext>
              </a:extLst>
            </p:cNvPr>
            <p:cNvSpPr txBox="1"/>
            <p:nvPr/>
          </p:nvSpPr>
          <p:spPr>
            <a:xfrm>
              <a:off x="27706660" y="23868195"/>
              <a:ext cx="3343168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EEEEE"/>
                  </a:solidFill>
                  <a:highlight>
                    <a:schemeClr val="dk1"/>
                  </a:highlight>
                </a:rPr>
                <a:t>Day cloud phase RGB</a:t>
              </a:r>
              <a:endParaRPr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238" name="Google Shape;499;p24">
              <a:extLst>
                <a:ext uri="{FF2B5EF4-FFF2-40B4-BE49-F238E27FC236}">
                  <a16:creationId xmlns:a16="http://schemas.microsoft.com/office/drawing/2014/main" id="{CE4325F3-7048-9AE4-B548-570ED42715AB}"/>
                </a:ext>
              </a:extLst>
            </p:cNvPr>
            <p:cNvSpPr txBox="1"/>
            <p:nvPr/>
          </p:nvSpPr>
          <p:spPr>
            <a:xfrm>
              <a:off x="21278715" y="25453826"/>
              <a:ext cx="3343168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EEEEE"/>
                  </a:solidFill>
                  <a:highlight>
                    <a:schemeClr val="dk1"/>
                  </a:highlight>
                </a:rPr>
                <a:t>Sulawesi, Indonesia</a:t>
              </a:r>
              <a:endParaRPr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</p:grpSp>
      <p:sp>
        <p:nvSpPr>
          <p:cNvPr id="1129" name="Google Shape;64;p13">
            <a:extLst>
              <a:ext uri="{FF2B5EF4-FFF2-40B4-BE49-F238E27FC236}">
                <a16:creationId xmlns:a16="http://schemas.microsoft.com/office/drawing/2014/main" id="{F65147DF-8B80-A5D8-9789-33EEB37B1C69}"/>
              </a:ext>
            </a:extLst>
          </p:cNvPr>
          <p:cNvSpPr/>
          <p:nvPr/>
        </p:nvSpPr>
        <p:spPr>
          <a:xfrm>
            <a:off x="34004549" y="237506"/>
            <a:ext cx="9489085" cy="13150489"/>
          </a:xfrm>
          <a:prstGeom prst="roundRect">
            <a:avLst>
              <a:gd name="adj" fmla="val 4799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8B4ED28-00E5-A653-8C5C-7B248B2F80D6}"/>
              </a:ext>
            </a:extLst>
          </p:cNvPr>
          <p:cNvGrpSpPr/>
          <p:nvPr/>
        </p:nvGrpSpPr>
        <p:grpSpPr>
          <a:xfrm>
            <a:off x="316350" y="23946148"/>
            <a:ext cx="16158450" cy="8972251"/>
            <a:chOff x="471766" y="23584366"/>
            <a:chExt cx="15296943" cy="866931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664E579-0113-F39E-F4EF-9CEDD01335C9}"/>
                </a:ext>
              </a:extLst>
            </p:cNvPr>
            <p:cNvGrpSpPr/>
            <p:nvPr/>
          </p:nvGrpSpPr>
          <p:grpSpPr>
            <a:xfrm>
              <a:off x="705393" y="24650094"/>
              <a:ext cx="15063316" cy="7301976"/>
              <a:chOff x="1811197" y="23579542"/>
              <a:chExt cx="13820964" cy="6699744"/>
            </a:xfrm>
          </p:grpSpPr>
          <p:cxnSp>
            <p:nvCxnSpPr>
              <p:cNvPr id="15" name="Google Shape;460;p21">
                <a:extLst>
                  <a:ext uri="{FF2B5EF4-FFF2-40B4-BE49-F238E27FC236}">
                    <a16:creationId xmlns:a16="http://schemas.microsoft.com/office/drawing/2014/main" id="{5B1D843E-A6D8-97B1-6FB9-00F158FADDDB}"/>
                  </a:ext>
                </a:extLst>
              </p:cNvPr>
              <p:cNvCxnSpPr/>
              <p:nvPr/>
            </p:nvCxnSpPr>
            <p:spPr>
              <a:xfrm flipH="1">
                <a:off x="4261954" y="27564406"/>
                <a:ext cx="19500" cy="723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8FAA5BD-48DE-C8BE-BB90-DF7C24965128}"/>
                  </a:ext>
                </a:extLst>
              </p:cNvPr>
              <p:cNvGrpSpPr/>
              <p:nvPr/>
            </p:nvGrpSpPr>
            <p:grpSpPr>
              <a:xfrm>
                <a:off x="1851148" y="23579542"/>
                <a:ext cx="13781013" cy="6699744"/>
                <a:chOff x="1353860" y="24484919"/>
                <a:chExt cx="9677338" cy="4704714"/>
              </a:xfrm>
            </p:grpSpPr>
            <p:pic>
              <p:nvPicPr>
                <p:cNvPr id="2" name="Google Shape;482;p23">
                  <a:extLst>
                    <a:ext uri="{FF2B5EF4-FFF2-40B4-BE49-F238E27FC236}">
                      <a16:creationId xmlns:a16="http://schemas.microsoft.com/office/drawing/2014/main" id="{FDDA4981-52EF-8E26-3E92-0DA2E3ACB43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l="25916" r="320"/>
                <a:stretch/>
              </p:blipFill>
              <p:spPr>
                <a:xfrm>
                  <a:off x="1353860" y="24703484"/>
                  <a:ext cx="2520552" cy="4316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" name="Google Shape;483;p23">
                  <a:extLst>
                    <a:ext uri="{FF2B5EF4-FFF2-40B4-BE49-F238E27FC236}">
                      <a16:creationId xmlns:a16="http://schemas.microsoft.com/office/drawing/2014/main" id="{9FFEF79D-C1E4-AC4A-DE3A-52EFD70E8784}"/>
                    </a:ext>
                  </a:extLst>
                </p:cNvPr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3546703" y="24703486"/>
                  <a:ext cx="4103514" cy="43167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4" name="Google Shape;484;p23">
                  <a:extLst>
                    <a:ext uri="{FF2B5EF4-FFF2-40B4-BE49-F238E27FC236}">
                      <a16:creationId xmlns:a16="http://schemas.microsoft.com/office/drawing/2014/main" id="{B152B46A-2D2D-43FA-07BD-7C999A8AB4D1}"/>
                    </a:ext>
                  </a:extLst>
                </p:cNvPr>
                <p:cNvCxnSpPr/>
                <p:nvPr/>
              </p:nvCxnSpPr>
              <p:spPr>
                <a:xfrm>
                  <a:off x="3644493" y="28500034"/>
                  <a:ext cx="957300" cy="390900"/>
                </a:xfrm>
                <a:prstGeom prst="straightConnector1">
                  <a:avLst/>
                </a:prstGeom>
                <a:noFill/>
                <a:ln w="508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" name="Google Shape;485;p23">
                  <a:extLst>
                    <a:ext uri="{FF2B5EF4-FFF2-40B4-BE49-F238E27FC236}">
                      <a16:creationId xmlns:a16="http://schemas.microsoft.com/office/drawing/2014/main" id="{49B8A79A-4071-3F9F-C12F-4FDF40AA68EE}"/>
                    </a:ext>
                  </a:extLst>
                </p:cNvPr>
                <p:cNvCxnSpPr/>
                <p:nvPr/>
              </p:nvCxnSpPr>
              <p:spPr>
                <a:xfrm flipH="1">
                  <a:off x="2887268" y="28495159"/>
                  <a:ext cx="791400" cy="317400"/>
                </a:xfrm>
                <a:prstGeom prst="straightConnector1">
                  <a:avLst/>
                </a:prstGeom>
                <a:noFill/>
                <a:ln w="508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" name="Google Shape;486;p23">
                  <a:extLst>
                    <a:ext uri="{FF2B5EF4-FFF2-40B4-BE49-F238E27FC236}">
                      <a16:creationId xmlns:a16="http://schemas.microsoft.com/office/drawing/2014/main" id="{AEB3F518-9C19-6FB3-0FB1-065C4FABCD83}"/>
                    </a:ext>
                  </a:extLst>
                </p:cNvPr>
                <p:cNvSpPr txBox="1"/>
                <p:nvPr/>
              </p:nvSpPr>
              <p:spPr>
                <a:xfrm>
                  <a:off x="2539868" y="28281340"/>
                  <a:ext cx="2258400" cy="4362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Off-coast longwave</a:t>
                  </a:r>
                  <a:endParaRPr sz="1600"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maximum is captured</a:t>
                  </a:r>
                  <a:endParaRPr sz="1600"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</p:txBody>
            </p:sp>
            <p:pic>
              <p:nvPicPr>
                <p:cNvPr id="8" name="Google Shape;457;p21">
                  <a:extLst>
                    <a:ext uri="{FF2B5EF4-FFF2-40B4-BE49-F238E27FC236}">
                      <a16:creationId xmlns:a16="http://schemas.microsoft.com/office/drawing/2014/main" id="{5399D94C-2113-E999-04A1-D44817BFF125}"/>
                    </a:ext>
                  </a:extLst>
                </p:cNvPr>
                <p:cNvPicPr preferRelativeResize="0"/>
                <p:nvPr/>
              </p:nvPicPr>
              <p:blipFill>
                <a:blip r:embed="rId19">
                  <a:alphaModFix/>
                </a:blip>
                <a:srcRect t="8631" b="2309"/>
                <a:stretch/>
              </p:blipFill>
              <p:spPr>
                <a:xfrm rot="20962233">
                  <a:off x="7809285" y="24484919"/>
                  <a:ext cx="2555793" cy="47047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" name="Google Shape;461;p21">
                  <a:extLst>
                    <a:ext uri="{FF2B5EF4-FFF2-40B4-BE49-F238E27FC236}">
                      <a16:creationId xmlns:a16="http://schemas.microsoft.com/office/drawing/2014/main" id="{CA8F508E-2B02-2B33-7D9B-A917CD99E86B}"/>
                    </a:ext>
                  </a:extLst>
                </p:cNvPr>
                <p:cNvSpPr txBox="1"/>
                <p:nvPr/>
              </p:nvSpPr>
              <p:spPr>
                <a:xfrm>
                  <a:off x="2864453" y="27615852"/>
                  <a:ext cx="2258400" cy="4759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Sub-visible</a:t>
                  </a:r>
                  <a:endParaRPr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gravity waves?</a:t>
                  </a:r>
                  <a:endParaRPr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</p:txBody>
            </p:sp>
            <p:sp>
              <p:nvSpPr>
                <p:cNvPr id="53" name="Google Shape;463;p21">
                  <a:extLst>
                    <a:ext uri="{FF2B5EF4-FFF2-40B4-BE49-F238E27FC236}">
                      <a16:creationId xmlns:a16="http://schemas.microsoft.com/office/drawing/2014/main" id="{A718FB10-449C-95BF-145F-A2EB154F08E7}"/>
                    </a:ext>
                  </a:extLst>
                </p:cNvPr>
                <p:cNvSpPr txBox="1"/>
                <p:nvPr/>
              </p:nvSpPr>
              <p:spPr>
                <a:xfrm>
                  <a:off x="9503301" y="27634418"/>
                  <a:ext cx="1527897" cy="4759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EEEEEE"/>
                      </a:solidFill>
                      <a:highlight>
                        <a:schemeClr val="dk1"/>
                      </a:highlight>
                    </a:rPr>
                    <a:t>Low glaciating maritime clouds</a:t>
                  </a:r>
                  <a:endParaRPr sz="1600" b="1">
                    <a:solidFill>
                      <a:srgbClr val="EEEEEE"/>
                    </a:solidFill>
                    <a:highlight>
                      <a:schemeClr val="dk1"/>
                    </a:highlight>
                  </a:endParaRPr>
                </a:p>
              </p:txBody>
            </p: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4E214C5-FF43-33B0-7A1C-3C8E1EC30B4D}"/>
                  </a:ext>
                </a:extLst>
              </p:cNvPr>
              <p:cNvSpPr/>
              <p:nvPr/>
            </p:nvSpPr>
            <p:spPr>
              <a:xfrm>
                <a:off x="1811197" y="23857006"/>
                <a:ext cx="3172161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tx1"/>
                    </a:solidFill>
                  </a:rPr>
                  <a:t> CERES LW Flux (W/m^2)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ED10D9-4B3C-BEC8-1A3B-88EBA5D56141}"/>
                </a:ext>
              </a:extLst>
            </p:cNvPr>
            <p:cNvSpPr/>
            <p:nvPr/>
          </p:nvSpPr>
          <p:spPr>
            <a:xfrm>
              <a:off x="9977935" y="31711364"/>
              <a:ext cx="5581497" cy="5423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51D3D2-44F1-AF93-0659-CDB426C40945}"/>
                </a:ext>
              </a:extLst>
            </p:cNvPr>
            <p:cNvSpPr/>
            <p:nvPr/>
          </p:nvSpPr>
          <p:spPr>
            <a:xfrm>
              <a:off x="9823528" y="24314046"/>
              <a:ext cx="4537050" cy="973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Google Shape;64;p13">
              <a:extLst>
                <a:ext uri="{FF2B5EF4-FFF2-40B4-BE49-F238E27FC236}">
                  <a16:creationId xmlns:a16="http://schemas.microsoft.com/office/drawing/2014/main" id="{08E2BC9C-D78D-9598-78EF-62E39FA2197C}"/>
                </a:ext>
              </a:extLst>
            </p:cNvPr>
            <p:cNvSpPr/>
            <p:nvPr/>
          </p:nvSpPr>
          <p:spPr>
            <a:xfrm>
              <a:off x="471766" y="23584366"/>
              <a:ext cx="15207001" cy="8268429"/>
            </a:xfrm>
            <a:prstGeom prst="roundRect">
              <a:avLst>
                <a:gd name="adj" fmla="val 4183"/>
              </a:avLst>
            </a:prstGeom>
            <a:noFill/>
            <a:ln w="127000" cap="flat" cmpd="sng">
              <a:solidFill>
                <a:srgbClr val="0076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4800" b="1"/>
                <a:t>US East Coast</a:t>
              </a:r>
            </a:p>
            <a:p>
              <a:r>
                <a:rPr lang="en-US" sz="2800"/>
                <a:t>Coastal temperature gradient, high and low clouds, gravity waves</a:t>
              </a:r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1029" name="Google Shape;499;p24">
              <a:extLst>
                <a:ext uri="{FF2B5EF4-FFF2-40B4-BE49-F238E27FC236}">
                  <a16:creationId xmlns:a16="http://schemas.microsoft.com/office/drawing/2014/main" id="{C16FA12D-4B67-1C61-9B1F-8EA644FC9834}"/>
                </a:ext>
              </a:extLst>
            </p:cNvPr>
            <p:cNvSpPr txBox="1"/>
            <p:nvPr/>
          </p:nvSpPr>
          <p:spPr>
            <a:xfrm>
              <a:off x="10097394" y="25046563"/>
              <a:ext cx="3459689" cy="481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EEEEE"/>
                  </a:solidFill>
                  <a:highlight>
                    <a:schemeClr val="dk1"/>
                  </a:highlight>
                </a:rPr>
                <a:t>Day cloud phase RGB</a:t>
              </a:r>
              <a:endParaRPr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1030" name="Google Shape;463;p21">
              <a:extLst>
                <a:ext uri="{FF2B5EF4-FFF2-40B4-BE49-F238E27FC236}">
                  <a16:creationId xmlns:a16="http://schemas.microsoft.com/office/drawing/2014/main" id="{C49FBBC9-9709-E816-F3C8-6AE1B10D2521}"/>
                </a:ext>
              </a:extLst>
            </p:cNvPr>
            <p:cNvSpPr txBox="1"/>
            <p:nvPr/>
          </p:nvSpPr>
          <p:spPr>
            <a:xfrm>
              <a:off x="6054646" y="26168008"/>
              <a:ext cx="1965092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EEEEEE"/>
                  </a:solidFill>
                  <a:highlight>
                    <a:schemeClr val="dk1"/>
                  </a:highlight>
                </a:rPr>
                <a:t>Taller and deeper ice clouds</a:t>
              </a:r>
              <a:endParaRPr sz="1600" b="1">
                <a:solidFill>
                  <a:srgbClr val="EEEEEE"/>
                </a:solidFill>
                <a:highlight>
                  <a:schemeClr val="dk1"/>
                </a:highlight>
              </a:endParaRPr>
            </a:p>
          </p:txBody>
        </p:sp>
      </p:grpSp>
      <p:sp>
        <p:nvSpPr>
          <p:cNvPr id="1032" name="Google Shape;64;p13">
            <a:extLst>
              <a:ext uri="{FF2B5EF4-FFF2-40B4-BE49-F238E27FC236}">
                <a16:creationId xmlns:a16="http://schemas.microsoft.com/office/drawing/2014/main" id="{AB3C9074-C607-AC5A-FE59-BEDF0394754B}"/>
              </a:ext>
            </a:extLst>
          </p:cNvPr>
          <p:cNvSpPr/>
          <p:nvPr/>
        </p:nvSpPr>
        <p:spPr>
          <a:xfrm>
            <a:off x="33968448" y="22646373"/>
            <a:ext cx="9616134" cy="9945456"/>
          </a:xfrm>
          <a:prstGeom prst="roundRect">
            <a:avLst>
              <a:gd name="adj" fmla="val 3163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</a:rPr>
              <a:t>Future Work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Regional statistical analysis of predictions, and evaluation with respect to MODIS L2 products (aerosol/cloud optical depth, LST, etc).</a:t>
            </a:r>
            <a:br>
              <a:rPr lang="en-US" sz="3200"/>
            </a:br>
            <a:endParaRPr lang="en-US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Incorporate textural information by expanding first convolution layer to 3x3 and 5x5; investigate interpretability of activations.</a:t>
            </a:r>
            <a:br>
              <a:rPr lang="en-US" sz="3200"/>
            </a:br>
            <a:endParaRPr lang="en-US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Evaluate physical integrity of network  by comparing flux outputs directly to RT models.</a:t>
            </a:r>
          </a:p>
          <a:p>
            <a:pPr marL="742950" indent="-742950">
              <a:buFont typeface="+mj-lt"/>
              <a:buAutoNum type="arabicPeriod"/>
            </a:pPr>
            <a:endParaRPr lang="en-US"/>
          </a:p>
          <a:p>
            <a:pPr marL="742950" indent="-742950">
              <a:buFont typeface="+mj-lt"/>
              <a:buAutoNum type="arabicPeriod"/>
            </a:pPr>
            <a:r>
              <a:rPr lang="en-US" sz="3200">
                <a:solidFill>
                  <a:schemeClr val="tx1"/>
                </a:solidFill>
              </a:rPr>
              <a:t>Improve geometric compactness of latent space outputs by using them to parameterize variational distributions before decoding.</a:t>
            </a:r>
            <a:br>
              <a:rPr lang="en-US" sz="3200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>
                <a:solidFill>
                  <a:schemeClr val="tx1"/>
                </a:solidFill>
              </a:rPr>
              <a:t>Apply the same technique to the VIIRS instrument on Suomi-NPP and NOAA series satellites (which also have CERES instruments).</a:t>
            </a:r>
          </a:p>
          <a:p>
            <a:pPr marL="742950" indent="-742950">
              <a:buFont typeface="+mj-lt"/>
              <a:buAutoNum type="arabicPeriod"/>
            </a:pPr>
            <a:endParaRPr lang="en-US"/>
          </a:p>
          <a:p>
            <a:pPr marL="742950" indent="-742950">
              <a:buFont typeface="+mj-lt"/>
              <a:buAutoNum type="arabicPeriod"/>
            </a:pPr>
            <a:r>
              <a:rPr lang="en-US" sz="3200"/>
              <a:t>Adapt flux models to GOES geostationary data.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035" name="Google Shape;322;p18">
            <a:extLst>
              <a:ext uri="{FF2B5EF4-FFF2-40B4-BE49-F238E27FC236}">
                <a16:creationId xmlns:a16="http://schemas.microsoft.com/office/drawing/2014/main" id="{DCD98014-194D-FB1D-98CF-AEF9BBBE75AE}"/>
              </a:ext>
            </a:extLst>
          </p:cNvPr>
          <p:cNvSpPr/>
          <p:nvPr/>
        </p:nvSpPr>
        <p:spPr>
          <a:xfrm>
            <a:off x="34004549" y="13649958"/>
            <a:ext cx="9549675" cy="8772720"/>
          </a:xfrm>
          <a:prstGeom prst="roundRect">
            <a:avLst>
              <a:gd name="adj" fmla="val 3986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-US" sz="4800" b="1">
                <a:solidFill>
                  <a:schemeClr val="tx1"/>
                </a:solidFill>
              </a:rPr>
              <a:t>Architecture</a:t>
            </a:r>
            <a:endParaRPr lang="en-US"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Divergence: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i="1" baseline="-25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= (P</a:t>
            </a:r>
            <a:r>
              <a:rPr lang="en-US" baseline="-25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b="1" baseline="-2500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baseline="300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+ w R</a:t>
            </a:r>
            <a:r>
              <a:rPr lang="en-US" baseline="30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lang="en-US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 = Regularization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layer activation</a:t>
            </a:r>
          </a:p>
        </p:txBody>
      </p:sp>
      <p:cxnSp>
        <p:nvCxnSpPr>
          <p:cNvPr id="1036" name="Google Shape;323;p18">
            <a:extLst>
              <a:ext uri="{FF2B5EF4-FFF2-40B4-BE49-F238E27FC236}">
                <a16:creationId xmlns:a16="http://schemas.microsoft.com/office/drawing/2014/main" id="{3B7917AF-79F1-8A79-3932-30266F68DDD3}"/>
              </a:ext>
            </a:extLst>
          </p:cNvPr>
          <p:cNvCxnSpPr>
            <a:cxnSpLocks/>
          </p:cNvCxnSpPr>
          <p:nvPr/>
        </p:nvCxnSpPr>
        <p:spPr>
          <a:xfrm rot="5400000" flipH="1">
            <a:off x="38412891" y="19691731"/>
            <a:ext cx="2730463" cy="1438632"/>
          </a:xfrm>
          <a:prstGeom prst="bentConnector3">
            <a:avLst>
              <a:gd name="adj1" fmla="val 30479"/>
            </a:avLst>
          </a:prstGeom>
          <a:noFill/>
          <a:ln w="508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324;p18">
            <a:extLst>
              <a:ext uri="{FF2B5EF4-FFF2-40B4-BE49-F238E27FC236}">
                <a16:creationId xmlns:a16="http://schemas.microsoft.com/office/drawing/2014/main" id="{A519B333-0B94-F4D6-89C1-85BF926545F0}"/>
              </a:ext>
            </a:extLst>
          </p:cNvPr>
          <p:cNvCxnSpPr>
            <a:cxnSpLocks/>
          </p:cNvCxnSpPr>
          <p:nvPr/>
        </p:nvCxnSpPr>
        <p:spPr>
          <a:xfrm rot="5400000" flipH="1">
            <a:off x="39242029" y="20499424"/>
            <a:ext cx="2540958" cy="7473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325;p18">
            <a:extLst>
              <a:ext uri="{FF2B5EF4-FFF2-40B4-BE49-F238E27FC236}">
                <a16:creationId xmlns:a16="http://schemas.microsoft.com/office/drawing/2014/main" id="{5EE4F00F-BC48-834D-86B3-0DE39B97ACA1}"/>
              </a:ext>
            </a:extLst>
          </p:cNvPr>
          <p:cNvCxnSpPr>
            <a:cxnSpLocks/>
          </p:cNvCxnSpPr>
          <p:nvPr/>
        </p:nvCxnSpPr>
        <p:spPr>
          <a:xfrm flipH="1">
            <a:off x="38719536" y="14367508"/>
            <a:ext cx="2669" cy="524206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1" name="Google Shape;326;p18">
            <a:extLst>
              <a:ext uri="{FF2B5EF4-FFF2-40B4-BE49-F238E27FC236}">
                <a16:creationId xmlns:a16="http://schemas.microsoft.com/office/drawing/2014/main" id="{3B2A65DA-4328-4FDC-25C6-11FD0CBB6D36}"/>
              </a:ext>
            </a:extLst>
          </p:cNvPr>
          <p:cNvCxnSpPr>
            <a:cxnSpLocks/>
            <a:endCxn id="1111" idx="0"/>
          </p:cNvCxnSpPr>
          <p:nvPr/>
        </p:nvCxnSpPr>
        <p:spPr>
          <a:xfrm flipH="1">
            <a:off x="35257964" y="14842724"/>
            <a:ext cx="3921404" cy="147866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328;p18">
            <a:extLst>
              <a:ext uri="{FF2B5EF4-FFF2-40B4-BE49-F238E27FC236}">
                <a16:creationId xmlns:a16="http://schemas.microsoft.com/office/drawing/2014/main" id="{1234847A-CCA1-4051-5995-9AB69CA9656B}"/>
              </a:ext>
            </a:extLst>
          </p:cNvPr>
          <p:cNvCxnSpPr>
            <a:cxnSpLocks/>
            <a:endCxn id="1106" idx="0"/>
          </p:cNvCxnSpPr>
          <p:nvPr/>
        </p:nvCxnSpPr>
        <p:spPr>
          <a:xfrm flipH="1">
            <a:off x="37461136" y="14850310"/>
            <a:ext cx="1845931" cy="159611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330;p18">
            <a:extLst>
              <a:ext uri="{FF2B5EF4-FFF2-40B4-BE49-F238E27FC236}">
                <a16:creationId xmlns:a16="http://schemas.microsoft.com/office/drawing/2014/main" id="{B64CEC9B-5065-32CC-8E87-E1B60791E629}"/>
              </a:ext>
            </a:extLst>
          </p:cNvPr>
          <p:cNvCxnSpPr>
            <a:cxnSpLocks/>
            <a:endCxn id="1074" idx="0"/>
          </p:cNvCxnSpPr>
          <p:nvPr/>
        </p:nvCxnSpPr>
        <p:spPr>
          <a:xfrm>
            <a:off x="38689184" y="14949992"/>
            <a:ext cx="1773335" cy="241287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332;p18">
            <a:extLst>
              <a:ext uri="{FF2B5EF4-FFF2-40B4-BE49-F238E27FC236}">
                <a16:creationId xmlns:a16="http://schemas.microsoft.com/office/drawing/2014/main" id="{2C7F630C-0602-5BE1-EF3F-04EDDF8C2AFA}"/>
              </a:ext>
            </a:extLst>
          </p:cNvPr>
          <p:cNvSpPr/>
          <p:nvPr/>
        </p:nvSpPr>
        <p:spPr>
          <a:xfrm>
            <a:off x="36276171" y="17232652"/>
            <a:ext cx="243213" cy="729298"/>
          </a:xfrm>
          <a:prstGeom prst="flowChartInternalStorage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46" name="Google Shape;333;p18">
            <a:extLst>
              <a:ext uri="{FF2B5EF4-FFF2-40B4-BE49-F238E27FC236}">
                <a16:creationId xmlns:a16="http://schemas.microsoft.com/office/drawing/2014/main" id="{38FBB8C1-94A3-DB5B-06BF-827F73EBFA54}"/>
              </a:ext>
            </a:extLst>
          </p:cNvPr>
          <p:cNvSpPr/>
          <p:nvPr/>
        </p:nvSpPr>
        <p:spPr>
          <a:xfrm>
            <a:off x="40390015" y="15191894"/>
            <a:ext cx="243213" cy="779541"/>
          </a:xfrm>
          <a:prstGeom prst="flowChartInternalStorag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grpSp>
        <p:nvGrpSpPr>
          <p:cNvPr id="1047" name="Google Shape;336;p18">
            <a:extLst>
              <a:ext uri="{FF2B5EF4-FFF2-40B4-BE49-F238E27FC236}">
                <a16:creationId xmlns:a16="http://schemas.microsoft.com/office/drawing/2014/main" id="{4DE1838F-BD20-072D-3B45-F1FB518AF835}"/>
              </a:ext>
            </a:extLst>
          </p:cNvPr>
          <p:cNvGrpSpPr/>
          <p:nvPr/>
        </p:nvGrpSpPr>
        <p:grpSpPr>
          <a:xfrm>
            <a:off x="36894359" y="20473729"/>
            <a:ext cx="2000660" cy="732651"/>
            <a:chOff x="5411461" y="3105362"/>
            <a:chExt cx="1330914" cy="741213"/>
          </a:xfrm>
        </p:grpSpPr>
        <p:sp>
          <p:nvSpPr>
            <p:cNvPr id="1048" name="Google Shape;337;p18">
              <a:extLst>
                <a:ext uri="{FF2B5EF4-FFF2-40B4-BE49-F238E27FC236}">
                  <a16:creationId xmlns:a16="http://schemas.microsoft.com/office/drawing/2014/main" id="{28DB2DD0-F112-6B51-932C-A1D7C1572083}"/>
                </a:ext>
              </a:extLst>
            </p:cNvPr>
            <p:cNvSpPr/>
            <p:nvPr/>
          </p:nvSpPr>
          <p:spPr>
            <a:xfrm>
              <a:off x="5412775" y="3450875"/>
              <a:ext cx="1329600" cy="3957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sp>
          <p:nvSpPr>
            <p:cNvPr id="1049" name="Google Shape;338;p18">
              <a:extLst>
                <a:ext uri="{FF2B5EF4-FFF2-40B4-BE49-F238E27FC236}">
                  <a16:creationId xmlns:a16="http://schemas.microsoft.com/office/drawing/2014/main" id="{70FAD13F-09E5-BFF8-EC77-B5B43306EBA5}"/>
                </a:ext>
              </a:extLst>
            </p:cNvPr>
            <p:cNvSpPr/>
            <p:nvPr/>
          </p:nvSpPr>
          <p:spPr>
            <a:xfrm rot="10800000" flipH="1">
              <a:off x="5411461" y="3105362"/>
              <a:ext cx="1329600" cy="3939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</p:grpSp>
      <p:sp>
        <p:nvSpPr>
          <p:cNvPr id="1050" name="Google Shape;339;p18">
            <a:extLst>
              <a:ext uri="{FF2B5EF4-FFF2-40B4-BE49-F238E27FC236}">
                <a16:creationId xmlns:a16="http://schemas.microsoft.com/office/drawing/2014/main" id="{331210D6-666A-3AD8-2957-583CA63BB276}"/>
              </a:ext>
            </a:extLst>
          </p:cNvPr>
          <p:cNvSpPr txBox="1"/>
          <p:nvPr/>
        </p:nvSpPr>
        <p:spPr>
          <a:xfrm>
            <a:off x="36843249" y="20345119"/>
            <a:ext cx="225216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×L</a:t>
            </a:r>
            <a:r>
              <a:rPr lang="en" b="1" baseline="-25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Encoder</a:t>
            </a:r>
            <a:endParaRPr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(1D Conv)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1" name="Google Shape;340;p18">
            <a:extLst>
              <a:ext uri="{FF2B5EF4-FFF2-40B4-BE49-F238E27FC236}">
                <a16:creationId xmlns:a16="http://schemas.microsoft.com/office/drawing/2014/main" id="{A1554D43-B628-F99C-3936-0C002F17BE84}"/>
              </a:ext>
            </a:extLst>
          </p:cNvPr>
          <p:cNvSpPr/>
          <p:nvPr/>
        </p:nvSpPr>
        <p:spPr>
          <a:xfrm>
            <a:off x="36955035" y="21230623"/>
            <a:ext cx="1946823" cy="399827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52" name="Google Shape;341;p18">
            <a:extLst>
              <a:ext uri="{FF2B5EF4-FFF2-40B4-BE49-F238E27FC236}">
                <a16:creationId xmlns:a16="http://schemas.microsoft.com/office/drawing/2014/main" id="{B1DECB21-4287-0A7D-790A-5B1B4D6670D3}"/>
              </a:ext>
            </a:extLst>
          </p:cNvPr>
          <p:cNvSpPr/>
          <p:nvPr/>
        </p:nvSpPr>
        <p:spPr>
          <a:xfrm>
            <a:off x="36960879" y="19981905"/>
            <a:ext cx="1917997" cy="399827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53" name="Google Shape;342;p18">
            <a:extLst>
              <a:ext uri="{FF2B5EF4-FFF2-40B4-BE49-F238E27FC236}">
                <a16:creationId xmlns:a16="http://schemas.microsoft.com/office/drawing/2014/main" id="{7CE07F71-B0BC-DA12-2BDB-9FC63C1878F8}"/>
              </a:ext>
            </a:extLst>
          </p:cNvPr>
          <p:cNvSpPr txBox="1"/>
          <p:nvPr/>
        </p:nvSpPr>
        <p:spPr>
          <a:xfrm>
            <a:off x="39133469" y="13712935"/>
            <a:ext cx="2592738" cy="73933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9D9D9"/>
                </a:solidFill>
                <a:highlight>
                  <a:srgbClr val="000000"/>
                </a:highlight>
              </a:rPr>
              <a:t>Predicted </a:t>
            </a:r>
            <a:r>
              <a:rPr lang="en" b="1">
                <a:solidFill>
                  <a:srgbClr val="F9CB9C"/>
                </a:solidFill>
                <a:highlight>
                  <a:srgbClr val="000000"/>
                </a:highlight>
              </a:rPr>
              <a:t>P</a:t>
            </a:r>
            <a:r>
              <a:rPr lang="en" b="1" baseline="-25000">
                <a:solidFill>
                  <a:srgbClr val="F9CB9C"/>
                </a:solidFill>
                <a:highlight>
                  <a:srgbClr val="000000"/>
                </a:highlight>
              </a:rPr>
              <a:t>SW</a:t>
            </a:r>
            <a:r>
              <a:rPr lang="en" b="1">
                <a:solidFill>
                  <a:srgbClr val="000000"/>
                </a:solidFill>
                <a:highlight>
                  <a:srgbClr val="000000"/>
                </a:highlight>
              </a:rPr>
              <a:t> </a:t>
            </a:r>
            <a:r>
              <a:rPr lang="en" b="1">
                <a:solidFill>
                  <a:srgbClr val="B6D7A8"/>
                </a:solidFill>
                <a:highlight>
                  <a:srgbClr val="000000"/>
                </a:highlight>
              </a:rPr>
              <a:t>P</a:t>
            </a:r>
            <a:r>
              <a:rPr lang="en" b="1" baseline="-25000">
                <a:solidFill>
                  <a:srgbClr val="B6D7A8"/>
                </a:solidFill>
                <a:highlight>
                  <a:srgbClr val="000000"/>
                </a:highlight>
              </a:rPr>
              <a:t>LW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CB9C"/>
                </a:solidFill>
                <a:highlight>
                  <a:srgbClr val="000000"/>
                </a:highlight>
              </a:rPr>
              <a:t>Shape: 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(B,F</a:t>
            </a:r>
            <a:r>
              <a:rPr lang="en-US" b="1" baseline="-25000">
                <a:solidFill>
                  <a:srgbClr val="B6D7A8"/>
                </a:solidFill>
                <a:highlight>
                  <a:srgbClr val="000000"/>
                </a:highlight>
              </a:rPr>
              <a:t>C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)</a:t>
            </a:r>
          </a:p>
        </p:txBody>
      </p:sp>
      <p:pic>
        <p:nvPicPr>
          <p:cNvPr id="1054" name="Google Shape;343;p18">
            <a:extLst>
              <a:ext uri="{FF2B5EF4-FFF2-40B4-BE49-F238E27FC236}">
                <a16:creationId xmlns:a16="http://schemas.microsoft.com/office/drawing/2014/main" id="{00E39750-2EC5-FD73-04F7-4CB23D5F19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9926">
            <a:off x="37671371" y="20437676"/>
            <a:ext cx="474595" cy="198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344;p18">
            <a:extLst>
              <a:ext uri="{FF2B5EF4-FFF2-40B4-BE49-F238E27FC236}">
                <a16:creationId xmlns:a16="http://schemas.microsoft.com/office/drawing/2014/main" id="{5A3B2CFD-0F46-5409-6B7E-E590F030FBD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9975">
            <a:off x="37663262" y="19238481"/>
            <a:ext cx="474595" cy="195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345;p18">
            <a:extLst>
              <a:ext uri="{FF2B5EF4-FFF2-40B4-BE49-F238E27FC236}">
                <a16:creationId xmlns:a16="http://schemas.microsoft.com/office/drawing/2014/main" id="{0A810F29-DD62-CB48-BE59-A936742EFDB0}"/>
              </a:ext>
            </a:extLst>
          </p:cNvPr>
          <p:cNvSpPr txBox="1"/>
          <p:nvPr/>
        </p:nvSpPr>
        <p:spPr>
          <a:xfrm>
            <a:off x="36948102" y="19930344"/>
            <a:ext cx="196070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" sz="2000" b="1">
                <a:highlight>
                  <a:srgbClr val="FFFFFF"/>
                </a:highlight>
              </a:rPr>
              <a:t> </a:t>
            </a:r>
            <a:endParaRPr sz="2000" b="1">
              <a:highlight>
                <a:srgbClr val="FFFFFF"/>
              </a:highlight>
            </a:endParaRPr>
          </a:p>
        </p:txBody>
      </p:sp>
      <p:sp>
        <p:nvSpPr>
          <p:cNvPr id="1057" name="Google Shape;346;p18">
            <a:extLst>
              <a:ext uri="{FF2B5EF4-FFF2-40B4-BE49-F238E27FC236}">
                <a16:creationId xmlns:a16="http://schemas.microsoft.com/office/drawing/2014/main" id="{5A1EDEB7-B5BD-DD12-B047-D723B057286F}"/>
              </a:ext>
            </a:extLst>
          </p:cNvPr>
          <p:cNvSpPr txBox="1"/>
          <p:nvPr/>
        </p:nvSpPr>
        <p:spPr>
          <a:xfrm>
            <a:off x="36125229" y="21553792"/>
            <a:ext cx="3606453" cy="76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highlight>
                  <a:srgbClr val="000000"/>
                </a:highlight>
              </a:rPr>
              <a:t>MODIS pixels </a:t>
            </a: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M</a:t>
            </a:r>
            <a:b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</a:br>
            <a:r>
              <a:rPr lang="en" b="1">
                <a:solidFill>
                  <a:srgbClr val="B4A7D6"/>
                </a:solidFill>
                <a:highlight>
                  <a:srgbClr val="000000"/>
                </a:highlight>
              </a:rPr>
              <a:t>Shape: </a:t>
            </a:r>
            <a:r>
              <a:rPr lang="en" sz="2000" b="1">
                <a:solidFill>
                  <a:srgbClr val="B4A7D6"/>
                </a:solidFill>
                <a:highlight>
                  <a:srgbClr val="000000"/>
                </a:highlight>
              </a:rPr>
              <a:t>(B,W,F</a:t>
            </a:r>
            <a:r>
              <a:rPr lang="en" sz="2000" b="1" baseline="-25000">
                <a:solidFill>
                  <a:srgbClr val="B4A7D6"/>
                </a:solidFill>
                <a:highlight>
                  <a:srgbClr val="000000"/>
                </a:highlight>
              </a:rPr>
              <a:t>M</a:t>
            </a:r>
            <a:r>
              <a:rPr lang="en" sz="2000" b="1">
                <a:solidFill>
                  <a:srgbClr val="B4A7D6"/>
                </a:solidFill>
                <a:highlight>
                  <a:srgbClr val="000000"/>
                </a:highlight>
              </a:rPr>
              <a:t>)</a:t>
            </a:r>
            <a:endParaRPr sz="2000" b="1" baseline="-25000">
              <a:solidFill>
                <a:srgbClr val="B4A7D6"/>
              </a:solidFill>
              <a:highlight>
                <a:srgbClr val="000000"/>
              </a:highlight>
            </a:endParaRPr>
          </a:p>
        </p:txBody>
      </p:sp>
      <p:sp>
        <p:nvSpPr>
          <p:cNvPr id="1058" name="Google Shape;347;p18">
            <a:extLst>
              <a:ext uri="{FF2B5EF4-FFF2-40B4-BE49-F238E27FC236}">
                <a16:creationId xmlns:a16="http://schemas.microsoft.com/office/drawing/2014/main" id="{A8CC9D13-4853-E6DB-B331-6F94BBCBC198}"/>
              </a:ext>
            </a:extLst>
          </p:cNvPr>
          <p:cNvSpPr txBox="1"/>
          <p:nvPr/>
        </p:nvSpPr>
        <p:spPr>
          <a:xfrm>
            <a:off x="34876136" y="19586336"/>
            <a:ext cx="25927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highlight>
                  <a:srgbClr val="000000"/>
                </a:highlight>
              </a:rPr>
              <a:t>Latent grid </a:t>
            </a:r>
            <a:r>
              <a:rPr lang="en" b="1">
                <a:solidFill>
                  <a:srgbClr val="FFE599"/>
                </a:solidFill>
                <a:highlight>
                  <a:srgbClr val="000000"/>
                </a:highlight>
              </a:rPr>
              <a:t>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E599"/>
                </a:solidFill>
                <a:highlight>
                  <a:srgbClr val="000000"/>
                </a:highlight>
              </a:rPr>
              <a:t>Shape: (B,W,W,F</a:t>
            </a:r>
            <a:r>
              <a:rPr lang="en-US" b="1" baseline="-25000">
                <a:solidFill>
                  <a:srgbClr val="FFE599"/>
                </a:solidFill>
                <a:highlight>
                  <a:srgbClr val="000000"/>
                </a:highlight>
              </a:rPr>
              <a:t>L</a:t>
            </a:r>
            <a:r>
              <a:rPr lang="en-US" b="1">
                <a:solidFill>
                  <a:srgbClr val="FFE599"/>
                </a:solidFill>
                <a:highlight>
                  <a:srgbClr val="000000"/>
                </a:highlight>
              </a:rPr>
              <a:t>)</a:t>
            </a:r>
          </a:p>
        </p:txBody>
      </p:sp>
      <p:sp>
        <p:nvSpPr>
          <p:cNvPr id="1060" name="Google Shape;349;p18">
            <a:extLst>
              <a:ext uri="{FF2B5EF4-FFF2-40B4-BE49-F238E27FC236}">
                <a16:creationId xmlns:a16="http://schemas.microsoft.com/office/drawing/2014/main" id="{F5F36F44-0BE2-5236-3232-8C33117CA5C9}"/>
              </a:ext>
            </a:extLst>
          </p:cNvPr>
          <p:cNvSpPr txBox="1"/>
          <p:nvPr/>
        </p:nvSpPr>
        <p:spPr>
          <a:xfrm>
            <a:off x="36933404" y="21209868"/>
            <a:ext cx="1990061" cy="49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highlight>
                  <a:srgbClr val="FFFFFF"/>
                </a:highlight>
              </a:rPr>
              <a:t>M</a:t>
            </a:r>
            <a:endParaRPr sz="20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061" name="Google Shape;350;p18">
            <a:extLst>
              <a:ext uri="{FF2B5EF4-FFF2-40B4-BE49-F238E27FC236}">
                <a16:creationId xmlns:a16="http://schemas.microsoft.com/office/drawing/2014/main" id="{472C91FA-C194-0A9D-E301-4261C099FC22}"/>
              </a:ext>
            </a:extLst>
          </p:cNvPr>
          <p:cNvSpPr txBox="1"/>
          <p:nvPr/>
        </p:nvSpPr>
        <p:spPr>
          <a:xfrm>
            <a:off x="38788565" y="21486056"/>
            <a:ext cx="3121216" cy="76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View Geometry</a:t>
            </a:r>
            <a:r>
              <a:rPr lang="en" b="1">
                <a:solidFill>
                  <a:srgbClr val="D9D9D9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</a:t>
            </a:r>
            <a:endParaRPr b="1">
              <a:solidFill>
                <a:srgbClr val="6D9EEB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Shape: </a:t>
            </a:r>
            <a:r>
              <a:rPr lang="en" sz="2000" b="1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(B,1,1,F</a:t>
            </a:r>
            <a:r>
              <a:rPr lang="en" sz="2000" b="1" baseline="-25000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" sz="2000" b="1">
                <a:solidFill>
                  <a:srgbClr val="6D9EEB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 b="1">
              <a:solidFill>
                <a:srgbClr val="6D9EEB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2" name="Google Shape;351;p18">
            <a:extLst>
              <a:ext uri="{FF2B5EF4-FFF2-40B4-BE49-F238E27FC236}">
                <a16:creationId xmlns:a16="http://schemas.microsoft.com/office/drawing/2014/main" id="{E7834782-032D-2057-106B-2E04833C8B2A}"/>
              </a:ext>
            </a:extLst>
          </p:cNvPr>
          <p:cNvSpPr/>
          <p:nvPr/>
        </p:nvSpPr>
        <p:spPr>
          <a:xfrm>
            <a:off x="39402028" y="16095993"/>
            <a:ext cx="2161950" cy="758017"/>
          </a:xfrm>
          <a:prstGeom prst="trapezoid">
            <a:avLst>
              <a:gd name="adj" fmla="val 71996"/>
            </a:avLst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PSF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(MultSum </a:t>
            </a: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63" name="Google Shape;352;p18">
            <a:extLst>
              <a:ext uri="{FF2B5EF4-FFF2-40B4-BE49-F238E27FC236}">
                <a16:creationId xmlns:a16="http://schemas.microsoft.com/office/drawing/2014/main" id="{76928019-F678-7BB4-96EC-ABFEB1A7D468}"/>
              </a:ext>
            </a:extLst>
          </p:cNvPr>
          <p:cNvGrpSpPr/>
          <p:nvPr/>
        </p:nvGrpSpPr>
        <p:grpSpPr>
          <a:xfrm>
            <a:off x="38363192" y="17309375"/>
            <a:ext cx="1887806" cy="492411"/>
            <a:chOff x="6567919" y="2457493"/>
            <a:chExt cx="1060933" cy="285526"/>
          </a:xfrm>
        </p:grpSpPr>
        <p:sp>
          <p:nvSpPr>
            <p:cNvPr id="1064" name="Google Shape;353;p18">
              <a:extLst>
                <a:ext uri="{FF2B5EF4-FFF2-40B4-BE49-F238E27FC236}">
                  <a16:creationId xmlns:a16="http://schemas.microsoft.com/office/drawing/2014/main" id="{E0689914-2BA0-A4E9-8C6D-B65A2A057A55}"/>
                </a:ext>
              </a:extLst>
            </p:cNvPr>
            <p:cNvSpPr/>
            <p:nvPr/>
          </p:nvSpPr>
          <p:spPr>
            <a:xfrm>
              <a:off x="6567919" y="2472474"/>
              <a:ext cx="1045500" cy="248100"/>
            </a:xfrm>
            <a:prstGeom prst="rect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065" name="Google Shape;354;p18">
              <a:extLst>
                <a:ext uri="{FF2B5EF4-FFF2-40B4-BE49-F238E27FC236}">
                  <a16:creationId xmlns:a16="http://schemas.microsoft.com/office/drawing/2014/main" id="{2C93E0D7-89C4-E1A8-17BB-6DE4AC549ED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19">
              <a:off x="6995973" y="2089191"/>
              <a:ext cx="243677" cy="1019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6" name="Google Shape;355;p18">
              <a:extLst>
                <a:ext uri="{FF2B5EF4-FFF2-40B4-BE49-F238E27FC236}">
                  <a16:creationId xmlns:a16="http://schemas.microsoft.com/office/drawing/2014/main" id="{C9EE797E-2C0B-8E8A-2343-359C2D7F0460}"/>
                </a:ext>
              </a:extLst>
            </p:cNvPr>
            <p:cNvSpPr txBox="1"/>
            <p:nvPr/>
          </p:nvSpPr>
          <p:spPr>
            <a:xfrm>
              <a:off x="6606752" y="2457493"/>
              <a:ext cx="1022100" cy="285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highlight>
                    <a:srgbClr val="FFFFFF"/>
                  </a:highlight>
                </a:rPr>
                <a:t>SW</a:t>
              </a:r>
              <a:endParaRPr sz="2000" b="1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</p:grpSp>
      <p:sp>
        <p:nvSpPr>
          <p:cNvPr id="1067" name="Google Shape;356;p18">
            <a:extLst>
              <a:ext uri="{FF2B5EF4-FFF2-40B4-BE49-F238E27FC236}">
                <a16:creationId xmlns:a16="http://schemas.microsoft.com/office/drawing/2014/main" id="{BE0C7955-01C1-A96C-9938-B3AF5A21FABD}"/>
              </a:ext>
            </a:extLst>
          </p:cNvPr>
          <p:cNvSpPr txBox="1"/>
          <p:nvPr/>
        </p:nvSpPr>
        <p:spPr>
          <a:xfrm>
            <a:off x="39276525" y="20203674"/>
            <a:ext cx="2423520" cy="32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6D9EEB"/>
                </a:highlight>
                <a:latin typeface="Consolas"/>
                <a:ea typeface="Consolas"/>
                <a:cs typeface="Consolas"/>
                <a:sym typeface="Consolas"/>
              </a:rPr>
              <a:t>Copy along axes</a:t>
            </a:r>
            <a:endParaRPr sz="1600">
              <a:highlight>
                <a:srgbClr val="6D9EEB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68" name="Google Shape;357;p18">
            <a:extLst>
              <a:ext uri="{FF2B5EF4-FFF2-40B4-BE49-F238E27FC236}">
                <a16:creationId xmlns:a16="http://schemas.microsoft.com/office/drawing/2014/main" id="{99A4ECCF-7F90-C3E3-1099-8B8E475F8DA5}"/>
              </a:ext>
            </a:extLst>
          </p:cNvPr>
          <p:cNvGrpSpPr/>
          <p:nvPr/>
        </p:nvGrpSpPr>
        <p:grpSpPr>
          <a:xfrm>
            <a:off x="38271500" y="17933494"/>
            <a:ext cx="2161950" cy="826203"/>
            <a:chOff x="6360964" y="2583422"/>
            <a:chExt cx="1215000" cy="479075"/>
          </a:xfrm>
        </p:grpSpPr>
        <p:grpSp>
          <p:nvGrpSpPr>
            <p:cNvPr id="1069" name="Google Shape;358;p18">
              <a:extLst>
                <a:ext uri="{FF2B5EF4-FFF2-40B4-BE49-F238E27FC236}">
                  <a16:creationId xmlns:a16="http://schemas.microsoft.com/office/drawing/2014/main" id="{F4E96B66-2FA8-D905-D502-0E758930CC3B}"/>
                </a:ext>
              </a:extLst>
            </p:cNvPr>
            <p:cNvGrpSpPr/>
            <p:nvPr/>
          </p:nvGrpSpPr>
          <p:grpSpPr>
            <a:xfrm>
              <a:off x="6376231" y="2637708"/>
              <a:ext cx="1143521" cy="424789"/>
              <a:chOff x="5411461" y="3105362"/>
              <a:chExt cx="1330914" cy="741213"/>
            </a:xfrm>
          </p:grpSpPr>
          <p:sp>
            <p:nvSpPr>
              <p:cNvPr id="1071" name="Google Shape;359;p18">
                <a:extLst>
                  <a:ext uri="{FF2B5EF4-FFF2-40B4-BE49-F238E27FC236}">
                    <a16:creationId xmlns:a16="http://schemas.microsoft.com/office/drawing/2014/main" id="{E9449972-2AEE-5276-6E34-6FFB3D5D7F94}"/>
                  </a:ext>
                </a:extLst>
              </p:cNvPr>
              <p:cNvSpPr/>
              <p:nvPr/>
            </p:nvSpPr>
            <p:spPr>
              <a:xfrm>
                <a:off x="5412775" y="3450875"/>
                <a:ext cx="1329600" cy="3957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2" name="Google Shape;360;p18">
                <a:extLst>
                  <a:ext uri="{FF2B5EF4-FFF2-40B4-BE49-F238E27FC236}">
                    <a16:creationId xmlns:a16="http://schemas.microsoft.com/office/drawing/2014/main" id="{7C174ADB-A8EF-A93C-456F-68BA75375C08}"/>
                  </a:ext>
                </a:extLst>
              </p:cNvPr>
              <p:cNvSpPr/>
              <p:nvPr/>
            </p:nvSpPr>
            <p:spPr>
              <a:xfrm rot="10800000" flipH="1">
                <a:off x="5411461" y="3105362"/>
                <a:ext cx="1329600" cy="3939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70" name="Google Shape;361;p18">
              <a:extLst>
                <a:ext uri="{FF2B5EF4-FFF2-40B4-BE49-F238E27FC236}">
                  <a16:creationId xmlns:a16="http://schemas.microsoft.com/office/drawing/2014/main" id="{5A6CA6C6-FEE1-06A3-75F2-695424747CD0}"/>
                </a:ext>
              </a:extLst>
            </p:cNvPr>
            <p:cNvSpPr txBox="1"/>
            <p:nvPr/>
          </p:nvSpPr>
          <p:spPr>
            <a:xfrm>
              <a:off x="6360964" y="2583422"/>
              <a:ext cx="1215000" cy="428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×L</a:t>
              </a:r>
              <a:r>
                <a:rPr lang="en" b="1" baseline="-25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SW Decoder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(1D Conv)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073" name="Google Shape;362;p18">
            <a:extLst>
              <a:ext uri="{FF2B5EF4-FFF2-40B4-BE49-F238E27FC236}">
                <a16:creationId xmlns:a16="http://schemas.microsoft.com/office/drawing/2014/main" id="{F147F118-0686-7EA4-841A-BB8D19149041}"/>
              </a:ext>
            </a:extLst>
          </p:cNvPr>
          <p:cNvSpPr/>
          <p:nvPr/>
        </p:nvSpPr>
        <p:spPr>
          <a:xfrm>
            <a:off x="40283932" y="15140013"/>
            <a:ext cx="243213" cy="779541"/>
          </a:xfrm>
          <a:prstGeom prst="flowChartInternalStorag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74" name="Google Shape;331;p18">
            <a:extLst>
              <a:ext uri="{FF2B5EF4-FFF2-40B4-BE49-F238E27FC236}">
                <a16:creationId xmlns:a16="http://schemas.microsoft.com/office/drawing/2014/main" id="{CFA917B3-6A0D-7D99-BF13-7B9DF2B43440}"/>
              </a:ext>
            </a:extLst>
          </p:cNvPr>
          <p:cNvSpPr txBox="1"/>
          <p:nvPr/>
        </p:nvSpPr>
        <p:spPr>
          <a:xfrm>
            <a:off x="40146232" y="15191278"/>
            <a:ext cx="63257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SW</a:t>
            </a:r>
            <a:endParaRPr sz="1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LW</a:t>
            </a:r>
            <a:endParaRPr sz="14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075" name="Google Shape;363;p18">
            <a:extLst>
              <a:ext uri="{FF2B5EF4-FFF2-40B4-BE49-F238E27FC236}">
                <a16:creationId xmlns:a16="http://schemas.microsoft.com/office/drawing/2014/main" id="{0CCD1E22-B30B-7412-C317-D48424A10057}"/>
              </a:ext>
            </a:extLst>
          </p:cNvPr>
          <p:cNvSpPr/>
          <p:nvPr/>
        </p:nvSpPr>
        <p:spPr>
          <a:xfrm>
            <a:off x="35378844" y="18005691"/>
            <a:ext cx="2161950" cy="758017"/>
          </a:xfrm>
          <a:prstGeom prst="trapezoid">
            <a:avLst>
              <a:gd name="adj" fmla="val 71723"/>
            </a:avLst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PSF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(MultSum </a:t>
            </a: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6" name="Google Shape;364;p18">
            <a:extLst>
              <a:ext uri="{FF2B5EF4-FFF2-40B4-BE49-F238E27FC236}">
                <a16:creationId xmlns:a16="http://schemas.microsoft.com/office/drawing/2014/main" id="{FF66211D-9A62-A87C-B189-545693B99801}"/>
              </a:ext>
            </a:extLst>
          </p:cNvPr>
          <p:cNvSpPr/>
          <p:nvPr/>
        </p:nvSpPr>
        <p:spPr>
          <a:xfrm>
            <a:off x="36354767" y="17130529"/>
            <a:ext cx="243213" cy="729298"/>
          </a:xfrm>
          <a:prstGeom prst="flowChartInternalStorag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077" name="Google Shape;365;p18">
            <a:extLst>
              <a:ext uri="{FF2B5EF4-FFF2-40B4-BE49-F238E27FC236}">
                <a16:creationId xmlns:a16="http://schemas.microsoft.com/office/drawing/2014/main" id="{FF4D2645-911A-F814-ED10-6DC2EFC8082E}"/>
              </a:ext>
            </a:extLst>
          </p:cNvPr>
          <p:cNvSpPr txBox="1"/>
          <p:nvPr/>
        </p:nvSpPr>
        <p:spPr>
          <a:xfrm>
            <a:off x="36135503" y="17172373"/>
            <a:ext cx="63257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FFFFFF"/>
                </a:highlight>
              </a:rPr>
              <a:t>Z</a:t>
            </a:r>
            <a:endParaRPr sz="1600" b="1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rgbClr val="FFFFFF"/>
                </a:highlight>
              </a:rPr>
              <a:t>G</a:t>
            </a:r>
            <a:endParaRPr sz="1600" b="1">
              <a:highlight>
                <a:srgbClr val="FFFFFF"/>
              </a:highlight>
            </a:endParaRPr>
          </a:p>
        </p:txBody>
      </p:sp>
      <p:grpSp>
        <p:nvGrpSpPr>
          <p:cNvPr id="1078" name="Google Shape;366;p18">
            <a:extLst>
              <a:ext uri="{FF2B5EF4-FFF2-40B4-BE49-F238E27FC236}">
                <a16:creationId xmlns:a16="http://schemas.microsoft.com/office/drawing/2014/main" id="{CB42E4A3-70DA-523F-1B40-03B9FCA74BEA}"/>
              </a:ext>
            </a:extLst>
          </p:cNvPr>
          <p:cNvGrpSpPr/>
          <p:nvPr/>
        </p:nvGrpSpPr>
        <p:grpSpPr>
          <a:xfrm>
            <a:off x="39339985" y="19037251"/>
            <a:ext cx="2166989" cy="659747"/>
            <a:chOff x="6369619" y="3096273"/>
            <a:chExt cx="1217832" cy="382555"/>
          </a:xfrm>
        </p:grpSpPr>
        <p:sp>
          <p:nvSpPr>
            <p:cNvPr id="1079" name="Google Shape;367;p18">
              <a:extLst>
                <a:ext uri="{FF2B5EF4-FFF2-40B4-BE49-F238E27FC236}">
                  <a16:creationId xmlns:a16="http://schemas.microsoft.com/office/drawing/2014/main" id="{98476FDF-B6EF-5790-B7D3-9CBE652000B5}"/>
                </a:ext>
              </a:extLst>
            </p:cNvPr>
            <p:cNvSpPr/>
            <p:nvPr/>
          </p:nvSpPr>
          <p:spPr>
            <a:xfrm>
              <a:off x="6486403" y="3199163"/>
              <a:ext cx="1086300" cy="2481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080" name="Google Shape;368;p18">
              <a:extLst>
                <a:ext uri="{FF2B5EF4-FFF2-40B4-BE49-F238E27FC236}">
                  <a16:creationId xmlns:a16="http://schemas.microsoft.com/office/drawing/2014/main" id="{919F6169-334E-E7FF-CD34-03AC85845E7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76">
              <a:off x="6920278" y="2811654"/>
              <a:ext cx="275194" cy="10591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369;p18">
              <a:extLst>
                <a:ext uri="{FF2B5EF4-FFF2-40B4-BE49-F238E27FC236}">
                  <a16:creationId xmlns:a16="http://schemas.microsoft.com/office/drawing/2014/main" id="{517AE589-EE1C-3288-F346-95EFFE66D914}"/>
                </a:ext>
              </a:extLst>
            </p:cNvPr>
            <p:cNvSpPr/>
            <p:nvPr/>
          </p:nvSpPr>
          <p:spPr>
            <a:xfrm>
              <a:off x="6391293" y="3097708"/>
              <a:ext cx="1077900" cy="2319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082" name="Google Shape;370;p18">
              <a:extLst>
                <a:ext uri="{FF2B5EF4-FFF2-40B4-BE49-F238E27FC236}">
                  <a16:creationId xmlns:a16="http://schemas.microsoft.com/office/drawing/2014/main" id="{FFB989CC-5BA7-E995-5EAF-440DE42E1F3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76">
              <a:off x="6781789" y="2684103"/>
              <a:ext cx="275194" cy="1099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3" name="Google Shape;371;p18">
              <a:extLst>
                <a:ext uri="{FF2B5EF4-FFF2-40B4-BE49-F238E27FC236}">
                  <a16:creationId xmlns:a16="http://schemas.microsoft.com/office/drawing/2014/main" id="{2E26949A-4F80-476A-DBFA-C6B9D105529A}"/>
                </a:ext>
              </a:extLst>
            </p:cNvPr>
            <p:cNvSpPr txBox="1"/>
            <p:nvPr/>
          </p:nvSpPr>
          <p:spPr>
            <a:xfrm>
              <a:off x="6442317" y="3129824"/>
              <a:ext cx="1101900" cy="285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00"/>
                  </a:solidFill>
                  <a:highlight>
                    <a:srgbClr val="FFFFFF"/>
                  </a:highlight>
                </a:rPr>
                <a:t>Z, G</a:t>
              </a:r>
              <a:r>
                <a:rPr lang="en" sz="2000" b="1">
                  <a:highlight>
                    <a:srgbClr val="FFFFFF"/>
                  </a:highlight>
                </a:rPr>
                <a:t> </a:t>
              </a:r>
              <a:endParaRPr sz="2000" b="1">
                <a:highlight>
                  <a:srgbClr val="FFFFFF"/>
                </a:highlight>
              </a:endParaRPr>
            </a:p>
          </p:txBody>
        </p:sp>
      </p:grpSp>
      <p:sp>
        <p:nvSpPr>
          <p:cNvPr id="1084" name="Google Shape;372;p18">
            <a:extLst>
              <a:ext uri="{FF2B5EF4-FFF2-40B4-BE49-F238E27FC236}">
                <a16:creationId xmlns:a16="http://schemas.microsoft.com/office/drawing/2014/main" id="{1666B3C4-18A9-2F6E-2EC6-17680662ED0B}"/>
              </a:ext>
            </a:extLst>
          </p:cNvPr>
          <p:cNvSpPr/>
          <p:nvPr/>
        </p:nvSpPr>
        <p:spPr>
          <a:xfrm>
            <a:off x="35502341" y="18803712"/>
            <a:ext cx="1917997" cy="399827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1085" name="Google Shape;373;p18">
            <a:extLst>
              <a:ext uri="{FF2B5EF4-FFF2-40B4-BE49-F238E27FC236}">
                <a16:creationId xmlns:a16="http://schemas.microsoft.com/office/drawing/2014/main" id="{30053006-19D7-EA98-17FD-6FCF06C229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9975">
            <a:off x="36214488" y="18060288"/>
            <a:ext cx="474595" cy="1956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374;p18">
            <a:extLst>
              <a:ext uri="{FF2B5EF4-FFF2-40B4-BE49-F238E27FC236}">
                <a16:creationId xmlns:a16="http://schemas.microsoft.com/office/drawing/2014/main" id="{1C1E04E0-1380-483B-621F-1321E0B7A575}"/>
              </a:ext>
            </a:extLst>
          </p:cNvPr>
          <p:cNvSpPr txBox="1"/>
          <p:nvPr/>
        </p:nvSpPr>
        <p:spPr>
          <a:xfrm>
            <a:off x="35471423" y="18775196"/>
            <a:ext cx="1960703" cy="49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highlight>
                  <a:srgbClr val="FFFFFF"/>
                </a:highlight>
              </a:rPr>
              <a:t>Z</a:t>
            </a:r>
            <a:r>
              <a:rPr lang="en" sz="2000" b="1">
                <a:highlight>
                  <a:srgbClr val="FFFFFF"/>
                </a:highlight>
              </a:rPr>
              <a:t> </a:t>
            </a:r>
            <a:endParaRPr sz="2000" b="1">
              <a:highlight>
                <a:srgbClr val="FFFFFF"/>
              </a:highlight>
            </a:endParaRPr>
          </a:p>
        </p:txBody>
      </p:sp>
      <p:grpSp>
        <p:nvGrpSpPr>
          <p:cNvPr id="1087" name="Google Shape;375;p18">
            <a:extLst>
              <a:ext uri="{FF2B5EF4-FFF2-40B4-BE49-F238E27FC236}">
                <a16:creationId xmlns:a16="http://schemas.microsoft.com/office/drawing/2014/main" id="{7A6BDC79-1C2F-72B3-2660-1648CF5595D9}"/>
              </a:ext>
            </a:extLst>
          </p:cNvPr>
          <p:cNvGrpSpPr/>
          <p:nvPr/>
        </p:nvGrpSpPr>
        <p:grpSpPr>
          <a:xfrm>
            <a:off x="40561344" y="17938409"/>
            <a:ext cx="2161950" cy="826203"/>
            <a:chOff x="7664814" y="2603072"/>
            <a:chExt cx="1215000" cy="479075"/>
          </a:xfrm>
        </p:grpSpPr>
        <p:grpSp>
          <p:nvGrpSpPr>
            <p:cNvPr id="1088" name="Google Shape;376;p18">
              <a:extLst>
                <a:ext uri="{FF2B5EF4-FFF2-40B4-BE49-F238E27FC236}">
                  <a16:creationId xmlns:a16="http://schemas.microsoft.com/office/drawing/2014/main" id="{EC7064DA-B532-768E-D62F-7835E606A6E5}"/>
                </a:ext>
              </a:extLst>
            </p:cNvPr>
            <p:cNvGrpSpPr/>
            <p:nvPr/>
          </p:nvGrpSpPr>
          <p:grpSpPr>
            <a:xfrm>
              <a:off x="7680079" y="2657358"/>
              <a:ext cx="1143518" cy="424789"/>
              <a:chOff x="5411461" y="3105362"/>
              <a:chExt cx="1330911" cy="741213"/>
            </a:xfrm>
          </p:grpSpPr>
          <p:sp>
            <p:nvSpPr>
              <p:cNvPr id="1090" name="Google Shape;377;p18">
                <a:extLst>
                  <a:ext uri="{FF2B5EF4-FFF2-40B4-BE49-F238E27FC236}">
                    <a16:creationId xmlns:a16="http://schemas.microsoft.com/office/drawing/2014/main" id="{B8CE8FEB-E696-9A2F-0685-5FBD5D9F7828}"/>
                  </a:ext>
                </a:extLst>
              </p:cNvPr>
              <p:cNvSpPr/>
              <p:nvPr/>
            </p:nvSpPr>
            <p:spPr>
              <a:xfrm>
                <a:off x="5412774" y="3450875"/>
                <a:ext cx="1329598" cy="3957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1" name="Google Shape;378;p18">
                <a:extLst>
                  <a:ext uri="{FF2B5EF4-FFF2-40B4-BE49-F238E27FC236}">
                    <a16:creationId xmlns:a16="http://schemas.microsoft.com/office/drawing/2014/main" id="{8629588A-E3A0-4420-2FC2-FC63D1EBF27B}"/>
                  </a:ext>
                </a:extLst>
              </p:cNvPr>
              <p:cNvSpPr/>
              <p:nvPr/>
            </p:nvSpPr>
            <p:spPr>
              <a:xfrm rot="10800000" flipH="1">
                <a:off x="5411461" y="3105362"/>
                <a:ext cx="1329600" cy="3939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89" name="Google Shape;379;p18">
              <a:extLst>
                <a:ext uri="{FF2B5EF4-FFF2-40B4-BE49-F238E27FC236}">
                  <a16:creationId xmlns:a16="http://schemas.microsoft.com/office/drawing/2014/main" id="{CC794567-0372-A9D0-6CEE-CD29266CCADF}"/>
                </a:ext>
              </a:extLst>
            </p:cNvPr>
            <p:cNvSpPr txBox="1"/>
            <p:nvPr/>
          </p:nvSpPr>
          <p:spPr>
            <a:xfrm>
              <a:off x="7664814" y="2603072"/>
              <a:ext cx="1215000" cy="428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×L</a:t>
              </a:r>
              <a:r>
                <a:rPr lang="en" b="1" baseline="-25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LW Decoder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(1D Conv)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092" name="Google Shape;380;p18">
            <a:extLst>
              <a:ext uri="{FF2B5EF4-FFF2-40B4-BE49-F238E27FC236}">
                <a16:creationId xmlns:a16="http://schemas.microsoft.com/office/drawing/2014/main" id="{AE2C3387-58E0-989E-BD7E-191E8253FD1D}"/>
              </a:ext>
            </a:extLst>
          </p:cNvPr>
          <p:cNvGrpSpPr/>
          <p:nvPr/>
        </p:nvGrpSpPr>
        <p:grpSpPr>
          <a:xfrm>
            <a:off x="40657906" y="17309416"/>
            <a:ext cx="1903970" cy="492411"/>
            <a:chOff x="7835043" y="2465805"/>
            <a:chExt cx="1070017" cy="285525"/>
          </a:xfrm>
        </p:grpSpPr>
        <p:sp>
          <p:nvSpPr>
            <p:cNvPr id="1093" name="Google Shape;381;p18">
              <a:extLst>
                <a:ext uri="{FF2B5EF4-FFF2-40B4-BE49-F238E27FC236}">
                  <a16:creationId xmlns:a16="http://schemas.microsoft.com/office/drawing/2014/main" id="{1F3941FF-F016-347A-EEEE-BE9607C47278}"/>
                </a:ext>
              </a:extLst>
            </p:cNvPr>
            <p:cNvSpPr/>
            <p:nvPr/>
          </p:nvSpPr>
          <p:spPr>
            <a:xfrm>
              <a:off x="7835043" y="2487989"/>
              <a:ext cx="1045500" cy="2481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/>
            </a:p>
          </p:txBody>
        </p:sp>
        <p:pic>
          <p:nvPicPr>
            <p:cNvPr id="1094" name="Google Shape;382;p18">
              <a:extLst>
                <a:ext uri="{FF2B5EF4-FFF2-40B4-BE49-F238E27FC236}">
                  <a16:creationId xmlns:a16="http://schemas.microsoft.com/office/drawing/2014/main" id="{A650094D-57B4-DEAA-619D-95C0CB37122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399917">
              <a:off x="8276248" y="2105550"/>
              <a:ext cx="238479" cy="10191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5" name="Google Shape;383;p18">
              <a:extLst>
                <a:ext uri="{FF2B5EF4-FFF2-40B4-BE49-F238E27FC236}">
                  <a16:creationId xmlns:a16="http://schemas.microsoft.com/office/drawing/2014/main" id="{332E36E4-2247-21CD-5A34-535A6E615F17}"/>
                </a:ext>
              </a:extLst>
            </p:cNvPr>
            <p:cNvSpPr txBox="1"/>
            <p:nvPr/>
          </p:nvSpPr>
          <p:spPr>
            <a:xfrm>
              <a:off x="7879377" y="2465805"/>
              <a:ext cx="1022100" cy="285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highlight>
                    <a:srgbClr val="FFFFFF"/>
                  </a:highlight>
                </a:rPr>
                <a:t>LW</a:t>
              </a:r>
              <a:endParaRPr sz="2000" b="1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1096" name="Google Shape;384;p18">
            <a:extLst>
              <a:ext uri="{FF2B5EF4-FFF2-40B4-BE49-F238E27FC236}">
                <a16:creationId xmlns:a16="http://schemas.microsoft.com/office/drawing/2014/main" id="{8CA4A46B-E7F2-1E0D-8AC6-914AB947FC60}"/>
              </a:ext>
            </a:extLst>
          </p:cNvPr>
          <p:cNvGrpSpPr/>
          <p:nvPr/>
        </p:nvGrpSpPr>
        <p:grpSpPr>
          <a:xfrm>
            <a:off x="34225875" y="16020693"/>
            <a:ext cx="2161950" cy="826203"/>
            <a:chOff x="6360964" y="2583422"/>
            <a:chExt cx="1215000" cy="479075"/>
          </a:xfrm>
        </p:grpSpPr>
        <p:grpSp>
          <p:nvGrpSpPr>
            <p:cNvPr id="1097" name="Google Shape;385;p18">
              <a:extLst>
                <a:ext uri="{FF2B5EF4-FFF2-40B4-BE49-F238E27FC236}">
                  <a16:creationId xmlns:a16="http://schemas.microsoft.com/office/drawing/2014/main" id="{B86F1E8A-30B2-E13E-FBA2-C34FA92C6AE0}"/>
                </a:ext>
              </a:extLst>
            </p:cNvPr>
            <p:cNvGrpSpPr/>
            <p:nvPr/>
          </p:nvGrpSpPr>
          <p:grpSpPr>
            <a:xfrm>
              <a:off x="6376231" y="2637708"/>
              <a:ext cx="1143521" cy="424789"/>
              <a:chOff x="5411461" y="3105362"/>
              <a:chExt cx="1330914" cy="741213"/>
            </a:xfrm>
          </p:grpSpPr>
          <p:sp>
            <p:nvSpPr>
              <p:cNvPr id="1099" name="Google Shape;386;p18">
                <a:extLst>
                  <a:ext uri="{FF2B5EF4-FFF2-40B4-BE49-F238E27FC236}">
                    <a16:creationId xmlns:a16="http://schemas.microsoft.com/office/drawing/2014/main" id="{0BF797F8-BDC9-FB1A-B37E-BF97D8B882FD}"/>
                  </a:ext>
                </a:extLst>
              </p:cNvPr>
              <p:cNvSpPr/>
              <p:nvPr/>
            </p:nvSpPr>
            <p:spPr>
              <a:xfrm>
                <a:off x="5412775" y="3450875"/>
                <a:ext cx="1329600" cy="3957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0" name="Google Shape;387;p18">
                <a:extLst>
                  <a:ext uri="{FF2B5EF4-FFF2-40B4-BE49-F238E27FC236}">
                    <a16:creationId xmlns:a16="http://schemas.microsoft.com/office/drawing/2014/main" id="{0C35E474-7C0A-ED97-4ED8-65A792DF0754}"/>
                  </a:ext>
                </a:extLst>
              </p:cNvPr>
              <p:cNvSpPr/>
              <p:nvPr/>
            </p:nvSpPr>
            <p:spPr>
              <a:xfrm rot="10800000" flipH="1">
                <a:off x="5411461" y="3105362"/>
                <a:ext cx="1329600" cy="3939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98" name="Google Shape;388;p18">
              <a:extLst>
                <a:ext uri="{FF2B5EF4-FFF2-40B4-BE49-F238E27FC236}">
                  <a16:creationId xmlns:a16="http://schemas.microsoft.com/office/drawing/2014/main" id="{B98E6CCE-1C07-429D-1F18-A3DA57EB17FD}"/>
                </a:ext>
              </a:extLst>
            </p:cNvPr>
            <p:cNvSpPr txBox="1"/>
            <p:nvPr/>
          </p:nvSpPr>
          <p:spPr>
            <a:xfrm>
              <a:off x="6360964" y="2583422"/>
              <a:ext cx="1215000" cy="428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×L</a:t>
              </a:r>
              <a:r>
                <a:rPr lang="en" b="1" baseline="-25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SW Decoder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(1D Conv)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01" name="Google Shape;389;p18">
            <a:extLst>
              <a:ext uri="{FF2B5EF4-FFF2-40B4-BE49-F238E27FC236}">
                <a16:creationId xmlns:a16="http://schemas.microsoft.com/office/drawing/2014/main" id="{5F0FC9B4-624E-10F8-CEDF-4B8D19ABDF7B}"/>
              </a:ext>
            </a:extLst>
          </p:cNvPr>
          <p:cNvGrpSpPr/>
          <p:nvPr/>
        </p:nvGrpSpPr>
        <p:grpSpPr>
          <a:xfrm>
            <a:off x="36515717" y="16025608"/>
            <a:ext cx="2161950" cy="826203"/>
            <a:chOff x="7664814" y="2603072"/>
            <a:chExt cx="1215000" cy="479075"/>
          </a:xfrm>
        </p:grpSpPr>
        <p:grpSp>
          <p:nvGrpSpPr>
            <p:cNvPr id="1102" name="Google Shape;390;p18">
              <a:extLst>
                <a:ext uri="{FF2B5EF4-FFF2-40B4-BE49-F238E27FC236}">
                  <a16:creationId xmlns:a16="http://schemas.microsoft.com/office/drawing/2014/main" id="{8578F916-EFCC-C22C-16F2-6A135A7EC633}"/>
                </a:ext>
              </a:extLst>
            </p:cNvPr>
            <p:cNvGrpSpPr/>
            <p:nvPr/>
          </p:nvGrpSpPr>
          <p:grpSpPr>
            <a:xfrm>
              <a:off x="7680081" y="2657358"/>
              <a:ext cx="1143521" cy="424789"/>
              <a:chOff x="5411461" y="3105362"/>
              <a:chExt cx="1330914" cy="741213"/>
            </a:xfrm>
          </p:grpSpPr>
          <p:sp>
            <p:nvSpPr>
              <p:cNvPr id="1104" name="Google Shape;391;p18">
                <a:extLst>
                  <a:ext uri="{FF2B5EF4-FFF2-40B4-BE49-F238E27FC236}">
                    <a16:creationId xmlns:a16="http://schemas.microsoft.com/office/drawing/2014/main" id="{B8EDE22D-6EF2-4CB4-F1C3-5AA136E05946}"/>
                  </a:ext>
                </a:extLst>
              </p:cNvPr>
              <p:cNvSpPr/>
              <p:nvPr/>
            </p:nvSpPr>
            <p:spPr>
              <a:xfrm>
                <a:off x="5412775" y="3450875"/>
                <a:ext cx="1329600" cy="3957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5" name="Google Shape;392;p18">
                <a:extLst>
                  <a:ext uri="{FF2B5EF4-FFF2-40B4-BE49-F238E27FC236}">
                    <a16:creationId xmlns:a16="http://schemas.microsoft.com/office/drawing/2014/main" id="{95CB14EA-1170-4DFA-76E0-079BC5424D18}"/>
                  </a:ext>
                </a:extLst>
              </p:cNvPr>
              <p:cNvSpPr/>
              <p:nvPr/>
            </p:nvSpPr>
            <p:spPr>
              <a:xfrm rot="10800000" flipH="1">
                <a:off x="5411461" y="3105362"/>
                <a:ext cx="1329600" cy="3939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03" name="Google Shape;393;p18">
              <a:extLst>
                <a:ext uri="{FF2B5EF4-FFF2-40B4-BE49-F238E27FC236}">
                  <a16:creationId xmlns:a16="http://schemas.microsoft.com/office/drawing/2014/main" id="{DDB3F424-A999-8A7A-756B-BE4926D46830}"/>
                </a:ext>
              </a:extLst>
            </p:cNvPr>
            <p:cNvSpPr txBox="1"/>
            <p:nvPr/>
          </p:nvSpPr>
          <p:spPr>
            <a:xfrm>
              <a:off x="7664814" y="2603072"/>
              <a:ext cx="1215000" cy="428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×L</a:t>
              </a:r>
              <a:r>
                <a:rPr lang="en" b="1" baseline="-25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r>
                <a:rPr lang="en" b="1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LW Decoder</a:t>
              </a:r>
              <a:endParaRPr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(1D Conv)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106" name="Google Shape;329;p18">
            <a:extLst>
              <a:ext uri="{FF2B5EF4-FFF2-40B4-BE49-F238E27FC236}">
                <a16:creationId xmlns:a16="http://schemas.microsoft.com/office/drawing/2014/main" id="{770371F9-15F8-C9D4-FDD2-90D304057063}"/>
              </a:ext>
            </a:extLst>
          </p:cNvPr>
          <p:cNvSpPr/>
          <p:nvPr/>
        </p:nvSpPr>
        <p:spPr>
          <a:xfrm>
            <a:off x="37339530" y="15009921"/>
            <a:ext cx="243213" cy="779541"/>
          </a:xfrm>
          <a:prstGeom prst="flowChartInternalStorag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107" name="Google Shape;394;p18">
            <a:extLst>
              <a:ext uri="{FF2B5EF4-FFF2-40B4-BE49-F238E27FC236}">
                <a16:creationId xmlns:a16="http://schemas.microsoft.com/office/drawing/2014/main" id="{63D2C4DB-76E8-EB2F-72C6-FD7E7B094AD3}"/>
              </a:ext>
            </a:extLst>
          </p:cNvPr>
          <p:cNvSpPr txBox="1"/>
          <p:nvPr/>
        </p:nvSpPr>
        <p:spPr>
          <a:xfrm>
            <a:off x="37144836" y="15147441"/>
            <a:ext cx="63257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LW</a:t>
            </a:r>
            <a:endParaRPr sz="14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1108" name="Google Shape;395;p18">
            <a:extLst>
              <a:ext uri="{FF2B5EF4-FFF2-40B4-BE49-F238E27FC236}">
                <a16:creationId xmlns:a16="http://schemas.microsoft.com/office/drawing/2014/main" id="{584B622D-F49B-BE94-6723-72A9E92DC166}"/>
              </a:ext>
            </a:extLst>
          </p:cNvPr>
          <p:cNvCxnSpPr>
            <a:cxnSpLocks/>
            <a:stCxn id="1056" idx="0"/>
            <a:endCxn id="1084" idx="2"/>
          </p:cNvCxnSpPr>
          <p:nvPr/>
        </p:nvCxnSpPr>
        <p:spPr>
          <a:xfrm rot="16200000" flipV="1">
            <a:off x="36831495" y="18833385"/>
            <a:ext cx="726805" cy="1467114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396;p18">
            <a:extLst>
              <a:ext uri="{FF2B5EF4-FFF2-40B4-BE49-F238E27FC236}">
                <a16:creationId xmlns:a16="http://schemas.microsoft.com/office/drawing/2014/main" id="{5C0CED15-6106-6FBC-90AD-DDAF41D795B1}"/>
              </a:ext>
            </a:extLst>
          </p:cNvPr>
          <p:cNvCxnSpPr>
            <a:cxnSpLocks/>
            <a:stCxn id="1056" idx="0"/>
            <a:endCxn id="1082" idx="2"/>
          </p:cNvCxnSpPr>
          <p:nvPr/>
        </p:nvCxnSpPr>
        <p:spPr>
          <a:xfrm rot="5400000" flipH="1" flipV="1">
            <a:off x="38306325" y="18896685"/>
            <a:ext cx="655789" cy="1411531"/>
          </a:xfrm>
          <a:prstGeom prst="bentConnector2">
            <a:avLst/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0" name="Google Shape;397;p18">
            <a:extLst>
              <a:ext uri="{FF2B5EF4-FFF2-40B4-BE49-F238E27FC236}">
                <a16:creationId xmlns:a16="http://schemas.microsoft.com/office/drawing/2014/main" id="{F19E8DAA-CE3B-DC1E-7B39-728509B7DB0E}"/>
              </a:ext>
            </a:extLst>
          </p:cNvPr>
          <p:cNvSpPr txBox="1"/>
          <p:nvPr/>
        </p:nvSpPr>
        <p:spPr>
          <a:xfrm>
            <a:off x="39903607" y="14564745"/>
            <a:ext cx="1011493" cy="36389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average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1" name="Google Shape;327;p18">
            <a:extLst>
              <a:ext uri="{FF2B5EF4-FFF2-40B4-BE49-F238E27FC236}">
                <a16:creationId xmlns:a16="http://schemas.microsoft.com/office/drawing/2014/main" id="{8C5FCC0B-9A88-B527-2C57-C2E86B120220}"/>
              </a:ext>
            </a:extLst>
          </p:cNvPr>
          <p:cNvSpPr/>
          <p:nvPr/>
        </p:nvSpPr>
        <p:spPr>
          <a:xfrm>
            <a:off x="35136359" y="14990592"/>
            <a:ext cx="243213" cy="779541"/>
          </a:xfrm>
          <a:prstGeom prst="flowChartInternalStorag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1112" name="Google Shape;398;p18">
            <a:extLst>
              <a:ext uri="{FF2B5EF4-FFF2-40B4-BE49-F238E27FC236}">
                <a16:creationId xmlns:a16="http://schemas.microsoft.com/office/drawing/2014/main" id="{6658C02A-F5E4-8902-1245-44818C2D4417}"/>
              </a:ext>
            </a:extLst>
          </p:cNvPr>
          <p:cNvSpPr txBox="1"/>
          <p:nvPr/>
        </p:nvSpPr>
        <p:spPr>
          <a:xfrm>
            <a:off x="34941694" y="15147463"/>
            <a:ext cx="63257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SW</a:t>
            </a:r>
            <a:endParaRPr sz="14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1114" name="Google Shape;400;p18">
            <a:extLst>
              <a:ext uri="{FF2B5EF4-FFF2-40B4-BE49-F238E27FC236}">
                <a16:creationId xmlns:a16="http://schemas.microsoft.com/office/drawing/2014/main" id="{B609ACC8-8FB8-AD89-D7F1-FA93A0A8BA7A}"/>
              </a:ext>
            </a:extLst>
          </p:cNvPr>
          <p:cNvCxnSpPr>
            <a:cxnSpLocks/>
            <a:stCxn id="1099" idx="1"/>
            <a:endCxn id="1077" idx="0"/>
          </p:cNvCxnSpPr>
          <p:nvPr/>
        </p:nvCxnSpPr>
        <p:spPr>
          <a:xfrm rot="16200000" flipH="1">
            <a:off x="35698870" y="16419453"/>
            <a:ext cx="325477" cy="118036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5" name="Google Shape;401;p18">
            <a:extLst>
              <a:ext uri="{FF2B5EF4-FFF2-40B4-BE49-F238E27FC236}">
                <a16:creationId xmlns:a16="http://schemas.microsoft.com/office/drawing/2014/main" id="{622FF13A-F632-6C77-08D7-896A1AECB219}"/>
              </a:ext>
            </a:extLst>
          </p:cNvPr>
          <p:cNvCxnSpPr>
            <a:cxnSpLocks/>
            <a:stCxn id="1090" idx="1"/>
            <a:endCxn id="1083" idx="0"/>
          </p:cNvCxnSpPr>
          <p:nvPr/>
        </p:nvCxnSpPr>
        <p:spPr>
          <a:xfrm rot="5400000">
            <a:off x="40863040" y="18351264"/>
            <a:ext cx="330500" cy="115719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6" name="Google Shape;402;p18">
            <a:extLst>
              <a:ext uri="{FF2B5EF4-FFF2-40B4-BE49-F238E27FC236}">
                <a16:creationId xmlns:a16="http://schemas.microsoft.com/office/drawing/2014/main" id="{FF6C4C31-1F47-7D4C-6ED3-6B5B12ECC919}"/>
              </a:ext>
            </a:extLst>
          </p:cNvPr>
          <p:cNvCxnSpPr>
            <a:cxnSpLocks/>
            <a:stCxn id="1071" idx="1"/>
            <a:endCxn id="1083" idx="0"/>
          </p:cNvCxnSpPr>
          <p:nvPr/>
        </p:nvCxnSpPr>
        <p:spPr>
          <a:xfrm rot="16200000" flipH="1">
            <a:off x="39715666" y="18361083"/>
            <a:ext cx="335416" cy="113264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403;p18">
            <a:extLst>
              <a:ext uri="{FF2B5EF4-FFF2-40B4-BE49-F238E27FC236}">
                <a16:creationId xmlns:a16="http://schemas.microsoft.com/office/drawing/2014/main" id="{1E7A0C3D-0580-B220-F7DF-B89221ABEDFB}"/>
              </a:ext>
            </a:extLst>
          </p:cNvPr>
          <p:cNvCxnSpPr>
            <a:cxnSpLocks/>
            <a:stCxn id="1062" idx="2"/>
            <a:endCxn id="1066" idx="0"/>
          </p:cNvCxnSpPr>
          <p:nvPr/>
        </p:nvCxnSpPr>
        <p:spPr>
          <a:xfrm rot="5400000">
            <a:off x="39684642" y="16511013"/>
            <a:ext cx="455365" cy="11413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404;p18">
            <a:extLst>
              <a:ext uri="{FF2B5EF4-FFF2-40B4-BE49-F238E27FC236}">
                <a16:creationId xmlns:a16="http://schemas.microsoft.com/office/drawing/2014/main" id="{9C8D7799-8C07-B525-F96F-0B070506BEF8}"/>
              </a:ext>
            </a:extLst>
          </p:cNvPr>
          <p:cNvCxnSpPr>
            <a:cxnSpLocks/>
            <a:stCxn id="1062" idx="2"/>
            <a:endCxn id="1095" idx="0"/>
          </p:cNvCxnSpPr>
          <p:nvPr/>
        </p:nvCxnSpPr>
        <p:spPr>
          <a:xfrm rot="16200000" flipH="1">
            <a:off x="40836872" y="16500142"/>
            <a:ext cx="455406" cy="116314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405;p18">
            <a:extLst>
              <a:ext uri="{FF2B5EF4-FFF2-40B4-BE49-F238E27FC236}">
                <a16:creationId xmlns:a16="http://schemas.microsoft.com/office/drawing/2014/main" id="{AD3BB8CB-D776-47E7-3DE3-38ED18CF2C23}"/>
              </a:ext>
            </a:extLst>
          </p:cNvPr>
          <p:cNvCxnSpPr>
            <a:cxnSpLocks/>
          </p:cNvCxnSpPr>
          <p:nvPr/>
        </p:nvCxnSpPr>
        <p:spPr>
          <a:xfrm>
            <a:off x="36580437" y="17592954"/>
            <a:ext cx="2493449" cy="1482403"/>
          </a:xfrm>
          <a:prstGeom prst="bentConnector3">
            <a:avLst>
              <a:gd name="adj1" fmla="val 41991"/>
            </a:avLst>
          </a:prstGeom>
          <a:noFill/>
          <a:ln w="508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406;p18">
            <a:extLst>
              <a:ext uri="{FF2B5EF4-FFF2-40B4-BE49-F238E27FC236}">
                <a16:creationId xmlns:a16="http://schemas.microsoft.com/office/drawing/2014/main" id="{EB6C9A3E-EBCC-9E83-7DC5-3E9FA6723408}"/>
              </a:ext>
            </a:extLst>
          </p:cNvPr>
          <p:cNvSpPr/>
          <p:nvPr/>
        </p:nvSpPr>
        <p:spPr>
          <a:xfrm>
            <a:off x="34237697" y="15912487"/>
            <a:ext cx="2038638" cy="1478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(Reg Layer)</a:t>
            </a:r>
            <a:endParaRPr sz="1400" b="1">
              <a:highlight>
                <a:srgbClr val="FFFFFF"/>
              </a:highlight>
            </a:endParaRPr>
          </a:p>
        </p:txBody>
      </p:sp>
      <p:sp>
        <p:nvSpPr>
          <p:cNvPr id="1121" name="Google Shape;407;p18">
            <a:extLst>
              <a:ext uri="{FF2B5EF4-FFF2-40B4-BE49-F238E27FC236}">
                <a16:creationId xmlns:a16="http://schemas.microsoft.com/office/drawing/2014/main" id="{5B38AF7A-5709-C953-C5C0-158F600512E4}"/>
              </a:ext>
            </a:extLst>
          </p:cNvPr>
          <p:cNvSpPr/>
          <p:nvPr/>
        </p:nvSpPr>
        <p:spPr>
          <a:xfrm>
            <a:off x="36577763" y="15906393"/>
            <a:ext cx="2038638" cy="1478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(Reg Layer)</a:t>
            </a:r>
            <a:endParaRPr sz="1400" b="1">
              <a:highlight>
                <a:srgbClr val="FFFFFF"/>
              </a:highlight>
            </a:endParaRPr>
          </a:p>
        </p:txBody>
      </p:sp>
      <p:sp>
        <p:nvSpPr>
          <p:cNvPr id="1122" name="Google Shape;408;p18">
            <a:extLst>
              <a:ext uri="{FF2B5EF4-FFF2-40B4-BE49-F238E27FC236}">
                <a16:creationId xmlns:a16="http://schemas.microsoft.com/office/drawing/2014/main" id="{89FACCC8-2EBC-C9BA-3CAA-E717BD437E6A}"/>
              </a:ext>
            </a:extLst>
          </p:cNvPr>
          <p:cNvSpPr/>
          <p:nvPr/>
        </p:nvSpPr>
        <p:spPr>
          <a:xfrm>
            <a:off x="38273160" y="17846386"/>
            <a:ext cx="2038638" cy="1478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(Reg Layer)</a:t>
            </a:r>
            <a:endParaRPr sz="1400" b="1">
              <a:highlight>
                <a:srgbClr val="FFFFFF"/>
              </a:highlight>
            </a:endParaRPr>
          </a:p>
        </p:txBody>
      </p:sp>
      <p:sp>
        <p:nvSpPr>
          <p:cNvPr id="1123" name="Google Shape;409;p18">
            <a:extLst>
              <a:ext uri="{FF2B5EF4-FFF2-40B4-BE49-F238E27FC236}">
                <a16:creationId xmlns:a16="http://schemas.microsoft.com/office/drawing/2014/main" id="{9C748233-9504-6084-3CCF-1CD3048C2EA6}"/>
              </a:ext>
            </a:extLst>
          </p:cNvPr>
          <p:cNvSpPr/>
          <p:nvPr/>
        </p:nvSpPr>
        <p:spPr>
          <a:xfrm>
            <a:off x="40613226" y="17840292"/>
            <a:ext cx="2038638" cy="1478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highlight>
                  <a:srgbClr val="FFFFFF"/>
                </a:highlight>
              </a:rPr>
              <a:t>(Reg Layer)</a:t>
            </a:r>
            <a:endParaRPr sz="1400" b="1">
              <a:highlight>
                <a:srgbClr val="FFFFFF"/>
              </a:highlight>
            </a:endParaRPr>
          </a:p>
        </p:txBody>
      </p:sp>
      <p:cxnSp>
        <p:nvCxnSpPr>
          <p:cNvPr id="1190" name="Google Shape;395;p18">
            <a:extLst>
              <a:ext uri="{FF2B5EF4-FFF2-40B4-BE49-F238E27FC236}">
                <a16:creationId xmlns:a16="http://schemas.microsoft.com/office/drawing/2014/main" id="{978D2B72-D285-1051-D62A-84A77ED4D20C}"/>
              </a:ext>
            </a:extLst>
          </p:cNvPr>
          <p:cNvCxnSpPr>
            <a:cxnSpLocks/>
            <a:stCxn id="1062" idx="2"/>
            <a:endCxn id="1095" idx="0"/>
          </p:cNvCxnSpPr>
          <p:nvPr/>
        </p:nvCxnSpPr>
        <p:spPr>
          <a:xfrm rot="16200000" flipH="1">
            <a:off x="40836872" y="16500141"/>
            <a:ext cx="455406" cy="1163144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B7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9" name="Google Shape;348;p18">
            <a:extLst>
              <a:ext uri="{FF2B5EF4-FFF2-40B4-BE49-F238E27FC236}">
                <a16:creationId xmlns:a16="http://schemas.microsoft.com/office/drawing/2014/main" id="{EF9BE868-EB85-7A71-30F5-75FB4DE927E1}"/>
              </a:ext>
            </a:extLst>
          </p:cNvPr>
          <p:cNvSpPr txBox="1"/>
          <p:nvPr/>
        </p:nvSpPr>
        <p:spPr>
          <a:xfrm>
            <a:off x="41541487" y="16656152"/>
            <a:ext cx="2038638" cy="70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9D9D9"/>
                </a:solidFill>
                <a:highlight>
                  <a:srgbClr val="000000"/>
                </a:highlight>
              </a:rPr>
              <a:t>Sharpened</a:t>
            </a:r>
            <a:r>
              <a:rPr lang="en" sz="1600" b="1">
                <a:solidFill>
                  <a:srgbClr val="93C47D"/>
                </a:solidFill>
                <a:highlight>
                  <a:srgbClr val="000000"/>
                </a:highlight>
              </a:rPr>
              <a:t> </a:t>
            </a:r>
            <a:r>
              <a:rPr lang="en" sz="1600" b="1">
                <a:solidFill>
                  <a:srgbClr val="F9CB9C"/>
                </a:solidFill>
                <a:highlight>
                  <a:srgbClr val="000000"/>
                </a:highlight>
              </a:rPr>
              <a:t>SW</a:t>
            </a:r>
            <a:r>
              <a:rPr lang="en" sz="1600" b="1">
                <a:solidFill>
                  <a:srgbClr val="CCCCCC"/>
                </a:solidFill>
                <a:highlight>
                  <a:srgbClr val="000000"/>
                </a:highlight>
              </a:rPr>
              <a:t>/</a:t>
            </a:r>
            <a:r>
              <a:rPr lang="en" sz="1600" b="1">
                <a:solidFill>
                  <a:srgbClr val="B6D7A8"/>
                </a:solidFill>
                <a:highlight>
                  <a:srgbClr val="000000"/>
                </a:highlight>
              </a:rPr>
              <a:t>LW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9CB9C"/>
                </a:solidFill>
                <a:highlight>
                  <a:srgbClr val="000000"/>
                </a:highlight>
              </a:rPr>
              <a:t>Shape:</a:t>
            </a:r>
            <a:r>
              <a:rPr lang="en-US" sz="1600" b="1">
                <a:solidFill>
                  <a:srgbClr val="E06666"/>
                </a:solidFill>
                <a:highlight>
                  <a:srgbClr val="000000"/>
                </a:highlight>
              </a:rPr>
              <a:t> 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(B,W,W,F</a:t>
            </a:r>
            <a:r>
              <a:rPr lang="en-US" b="1" baseline="-25000">
                <a:solidFill>
                  <a:srgbClr val="B6D7A8"/>
                </a:solidFill>
                <a:highlight>
                  <a:srgbClr val="000000"/>
                </a:highlight>
              </a:rPr>
              <a:t>C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)</a:t>
            </a:r>
          </a:p>
        </p:txBody>
      </p:sp>
      <p:cxnSp>
        <p:nvCxnSpPr>
          <p:cNvPr id="1180" name="Google Shape;395;p18">
            <a:extLst>
              <a:ext uri="{FF2B5EF4-FFF2-40B4-BE49-F238E27FC236}">
                <a16:creationId xmlns:a16="http://schemas.microsoft.com/office/drawing/2014/main" id="{BB911A57-51FD-95A3-BAF0-DD57473376EF}"/>
              </a:ext>
            </a:extLst>
          </p:cNvPr>
          <p:cNvCxnSpPr>
            <a:cxnSpLocks/>
            <a:stCxn id="1062" idx="2"/>
            <a:endCxn id="1066" idx="0"/>
          </p:cNvCxnSpPr>
          <p:nvPr/>
        </p:nvCxnSpPr>
        <p:spPr>
          <a:xfrm rot="5400000">
            <a:off x="39684642" y="16511013"/>
            <a:ext cx="455365" cy="1141358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96495F0F-2D87-6213-917A-C3C13908CDAD}"/>
              </a:ext>
            </a:extLst>
          </p:cNvPr>
          <p:cNvGrpSpPr/>
          <p:nvPr/>
        </p:nvGrpSpPr>
        <p:grpSpPr>
          <a:xfrm>
            <a:off x="16386004" y="3868134"/>
            <a:ext cx="17385518" cy="9591834"/>
            <a:chOff x="16187219" y="3977862"/>
            <a:chExt cx="17385518" cy="9516912"/>
          </a:xfrm>
        </p:grpSpPr>
        <p:grpSp>
          <p:nvGrpSpPr>
            <p:cNvPr id="1203" name="Group 1202">
              <a:extLst>
                <a:ext uri="{FF2B5EF4-FFF2-40B4-BE49-F238E27FC236}">
                  <a16:creationId xmlns:a16="http://schemas.microsoft.com/office/drawing/2014/main" id="{7C888176-5A3F-BE88-7B61-4742341F98FC}"/>
                </a:ext>
              </a:extLst>
            </p:cNvPr>
            <p:cNvGrpSpPr/>
            <p:nvPr/>
          </p:nvGrpSpPr>
          <p:grpSpPr>
            <a:xfrm>
              <a:off x="16187219" y="3977862"/>
              <a:ext cx="17385518" cy="9516912"/>
              <a:chOff x="15946808" y="3931516"/>
              <a:chExt cx="17385518" cy="9516912"/>
            </a:xfrm>
          </p:grpSpPr>
          <p:pic>
            <p:nvPicPr>
              <p:cNvPr id="1138" name="Picture 9">
                <a:extLst>
                  <a:ext uri="{FF2B5EF4-FFF2-40B4-BE49-F238E27FC236}">
                    <a16:creationId xmlns:a16="http://schemas.microsoft.com/office/drawing/2014/main" id="{82EBCD25-1DE3-27AD-0323-08F32983E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46808" y="4310810"/>
                <a:ext cx="9017502" cy="5447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4" name="Google Shape;64;p13">
                <a:extLst>
                  <a:ext uri="{FF2B5EF4-FFF2-40B4-BE49-F238E27FC236}">
                    <a16:creationId xmlns:a16="http://schemas.microsoft.com/office/drawing/2014/main" id="{305DCAAF-C89F-482E-458F-96A094CF85B2}"/>
                  </a:ext>
                </a:extLst>
              </p:cNvPr>
              <p:cNvSpPr/>
              <p:nvPr/>
            </p:nvSpPr>
            <p:spPr>
              <a:xfrm>
                <a:off x="16196648" y="3931516"/>
                <a:ext cx="17135678" cy="9516912"/>
              </a:xfrm>
              <a:prstGeom prst="roundRect">
                <a:avLst>
                  <a:gd name="adj" fmla="val 3968"/>
                </a:avLst>
              </a:prstGeom>
              <a:noFill/>
              <a:ln w="127000" cap="flat" cmpd="sng">
                <a:solidFill>
                  <a:srgbClr val="0076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2900"/>
              </a:p>
              <a:p>
                <a:endParaRPr lang="en-US" sz="1600"/>
              </a:p>
              <a:p>
                <a:r>
                  <a:rPr lang="en-US" sz="2900"/>
                  <a:t>Model estimates of shortwave and longwave radiative flux over different surfaces (using SBDART). Typical radiative transfer model outputs are discrete, and based on a-priori assumptions about the surface characteristics. Narrow-band satellite observations provide information about surfaces’ reflectivity, emissivity, and anisotropy, so in a data-driven model they are useful predictors for the full-sky flux.</a:t>
                </a:r>
              </a:p>
            </p:txBody>
          </p:sp>
        </p:grp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45A4C4DA-3121-767E-D840-AC2EBDB28ADE}"/>
                </a:ext>
              </a:extLst>
            </p:cNvPr>
            <p:cNvSpPr txBox="1"/>
            <p:nvPr/>
          </p:nvSpPr>
          <p:spPr>
            <a:xfrm>
              <a:off x="16578468" y="4007805"/>
              <a:ext cx="166233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/>
                <a:t>Outgoing Flux, Radiance, and Radiative Transfer Modeling</a:t>
              </a:r>
            </a:p>
          </p:txBody>
        </p:sp>
        <p:grpSp>
          <p:nvGrpSpPr>
            <p:cNvPr id="1261" name="Group 1260">
              <a:extLst>
                <a:ext uri="{FF2B5EF4-FFF2-40B4-BE49-F238E27FC236}">
                  <a16:creationId xmlns:a16="http://schemas.microsoft.com/office/drawing/2014/main" id="{8F5D48F1-AD5C-E605-5546-E48C45E66FE5}"/>
                </a:ext>
              </a:extLst>
            </p:cNvPr>
            <p:cNvGrpSpPr/>
            <p:nvPr/>
          </p:nvGrpSpPr>
          <p:grpSpPr>
            <a:xfrm>
              <a:off x="17467798" y="11528347"/>
              <a:ext cx="5960425" cy="1809806"/>
              <a:chOff x="17386689" y="11412250"/>
              <a:chExt cx="5960425" cy="1809806"/>
            </a:xfrm>
          </p:grpSpPr>
          <p:cxnSp>
            <p:nvCxnSpPr>
              <p:cNvPr id="1246" name="Straight Arrow Connector 1245">
                <a:extLst>
                  <a:ext uri="{FF2B5EF4-FFF2-40B4-BE49-F238E27FC236}">
                    <a16:creationId xmlns:a16="http://schemas.microsoft.com/office/drawing/2014/main" id="{255ACA45-6B99-C75F-124B-D9C07521C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74275" y="12471767"/>
                <a:ext cx="560146" cy="289286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8" name="TextBox 1197">
                <a:extLst>
                  <a:ext uri="{FF2B5EF4-FFF2-40B4-BE49-F238E27FC236}">
                    <a16:creationId xmlns:a16="http://schemas.microsoft.com/office/drawing/2014/main" id="{56B6AF71-9171-418A-B854-9EC05E2C39A2}"/>
                  </a:ext>
                </a:extLst>
              </p:cNvPr>
              <p:cNvSpPr txBox="1"/>
              <p:nvPr/>
            </p:nvSpPr>
            <p:spPr>
              <a:xfrm>
                <a:off x="17862178" y="12554625"/>
                <a:ext cx="20981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Discrete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Viewing Geometry</a:t>
                </a:r>
              </a:p>
            </p:txBody>
          </p:sp>
          <p:cxnSp>
            <p:nvCxnSpPr>
              <p:cNvPr id="1232" name="Straight Arrow Connector 1231">
                <a:extLst>
                  <a:ext uri="{FF2B5EF4-FFF2-40B4-BE49-F238E27FC236}">
                    <a16:creationId xmlns:a16="http://schemas.microsoft.com/office/drawing/2014/main" id="{4588EF25-E143-0A66-12DC-2F73DF70DF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59930" y="12553149"/>
                <a:ext cx="491393" cy="23996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6" name="Straight Arrow Connector 1235">
                <a:extLst>
                  <a:ext uri="{FF2B5EF4-FFF2-40B4-BE49-F238E27FC236}">
                    <a16:creationId xmlns:a16="http://schemas.microsoft.com/office/drawing/2014/main" id="{49922D0D-6976-117C-2D34-C63C562A30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86575" y="12128225"/>
                <a:ext cx="493566" cy="308364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52BC0EC7-F04E-9374-2C8D-A83A60C00A09}"/>
                  </a:ext>
                </a:extLst>
              </p:cNvPr>
              <p:cNvSpPr txBox="1"/>
              <p:nvPr/>
            </p:nvSpPr>
            <p:spPr>
              <a:xfrm>
                <a:off x="17928450" y="11863401"/>
                <a:ext cx="16716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A-Priori Scene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Features</a:t>
                </a:r>
              </a:p>
            </p:txBody>
          </p: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EC5811AF-FB00-0333-2113-78E1BCC9898B}"/>
                  </a:ext>
                </a:extLst>
              </p:cNvPr>
              <p:cNvSpPr txBox="1"/>
              <p:nvPr/>
            </p:nvSpPr>
            <p:spPr>
              <a:xfrm>
                <a:off x="21077967" y="11874221"/>
                <a:ext cx="22691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Discrete Spectral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Radiance Estimates</a:t>
                </a:r>
              </a:p>
            </p:txBody>
          </p:sp>
          <p:sp>
            <p:nvSpPr>
              <p:cNvPr id="1208" name="TextBox 1207">
                <a:extLst>
                  <a:ext uri="{FF2B5EF4-FFF2-40B4-BE49-F238E27FC236}">
                    <a16:creationId xmlns:a16="http://schemas.microsoft.com/office/drawing/2014/main" id="{86CF7355-1BC5-43AE-9C13-83E05CA32ED5}"/>
                  </a:ext>
                </a:extLst>
              </p:cNvPr>
              <p:cNvSpPr txBox="1"/>
              <p:nvPr/>
            </p:nvSpPr>
            <p:spPr>
              <a:xfrm>
                <a:off x="21083047" y="12575725"/>
                <a:ext cx="19524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Discrete Full-sky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Flux Estimates</a:t>
                </a:r>
              </a:p>
            </p:txBody>
          </p:sp>
          <p:sp>
            <p:nvSpPr>
              <p:cNvPr id="1210" name="TextBox 1209">
                <a:extLst>
                  <a:ext uri="{FF2B5EF4-FFF2-40B4-BE49-F238E27FC236}">
                    <a16:creationId xmlns:a16="http://schemas.microsoft.com/office/drawing/2014/main" id="{5AEED967-78DF-D1CA-B468-CE24B2F56468}"/>
                  </a:ext>
                </a:extLst>
              </p:cNvPr>
              <p:cNvSpPr txBox="1"/>
              <p:nvPr/>
            </p:nvSpPr>
            <p:spPr>
              <a:xfrm>
                <a:off x="19398611" y="12056268"/>
                <a:ext cx="15286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Radiation</a:t>
                </a:r>
              </a:p>
              <a:p>
                <a:pPr algn="ctr"/>
                <a:r>
                  <a:rPr lang="en-US" sz="2400" b="1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Model</a:t>
                </a:r>
              </a:p>
            </p:txBody>
          </p:sp>
          <p:cxnSp>
            <p:nvCxnSpPr>
              <p:cNvPr id="1249" name="Straight Arrow Connector 1248">
                <a:extLst>
                  <a:ext uri="{FF2B5EF4-FFF2-40B4-BE49-F238E27FC236}">
                    <a16:creationId xmlns:a16="http://schemas.microsoft.com/office/drawing/2014/main" id="{DC76CF7F-D5CD-8343-6157-D2ECBD472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32498" y="12180461"/>
                <a:ext cx="447846" cy="23312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8" name="TextBox 1257">
                <a:extLst>
                  <a:ext uri="{FF2B5EF4-FFF2-40B4-BE49-F238E27FC236}">
                    <a16:creationId xmlns:a16="http://schemas.microsoft.com/office/drawing/2014/main" id="{880743B1-6BD7-3672-97E2-E14DA5509136}"/>
                  </a:ext>
                </a:extLst>
              </p:cNvPr>
              <p:cNvSpPr txBox="1"/>
              <p:nvPr/>
            </p:nvSpPr>
            <p:spPr>
              <a:xfrm>
                <a:off x="17386689" y="11412250"/>
                <a:ext cx="5314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u="sng"/>
                  <a:t>Numerical Modeling Approach</a:t>
                </a:r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B4DB66AD-86F2-3D3F-04B8-07564DA2BDFF}"/>
                </a:ext>
              </a:extLst>
            </p:cNvPr>
            <p:cNvGrpSpPr/>
            <p:nvPr/>
          </p:nvGrpSpPr>
          <p:grpSpPr>
            <a:xfrm>
              <a:off x="26588548" y="11528128"/>
              <a:ext cx="6058732" cy="1788721"/>
              <a:chOff x="27488196" y="11557463"/>
              <a:chExt cx="6058732" cy="1788721"/>
            </a:xfrm>
          </p:grpSpPr>
          <p:sp>
            <p:nvSpPr>
              <p:cNvPr id="1228" name="TextBox 1227">
                <a:extLst>
                  <a:ext uri="{FF2B5EF4-FFF2-40B4-BE49-F238E27FC236}">
                    <a16:creationId xmlns:a16="http://schemas.microsoft.com/office/drawing/2014/main" id="{6902C2EF-4F45-0532-0F7A-61CB3BFA569B}"/>
                  </a:ext>
                </a:extLst>
              </p:cNvPr>
              <p:cNvSpPr txBox="1"/>
              <p:nvPr/>
            </p:nvSpPr>
            <p:spPr>
              <a:xfrm>
                <a:off x="30911857" y="12026830"/>
                <a:ext cx="22896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Continuous Full-sky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Flux Estimates</a:t>
                </a:r>
              </a:p>
            </p:txBody>
          </p:sp>
          <p:sp>
            <p:nvSpPr>
              <p:cNvPr id="1227" name="TextBox 1226">
                <a:extLst>
                  <a:ext uri="{FF2B5EF4-FFF2-40B4-BE49-F238E27FC236}">
                    <a16:creationId xmlns:a16="http://schemas.microsoft.com/office/drawing/2014/main" id="{F58C98E4-7EEE-629C-CC82-434945C32107}"/>
                  </a:ext>
                </a:extLst>
              </p:cNvPr>
              <p:cNvSpPr txBox="1"/>
              <p:nvPr/>
            </p:nvSpPr>
            <p:spPr>
              <a:xfrm>
                <a:off x="27530690" y="12699853"/>
                <a:ext cx="20981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Satellite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Viewing Geometry</a:t>
                </a:r>
              </a:p>
            </p:txBody>
          </p:sp>
          <p:sp>
            <p:nvSpPr>
              <p:cNvPr id="1226" name="TextBox 1225">
                <a:extLst>
                  <a:ext uri="{FF2B5EF4-FFF2-40B4-BE49-F238E27FC236}">
                    <a16:creationId xmlns:a16="http://schemas.microsoft.com/office/drawing/2014/main" id="{1CD78BF8-E885-E18C-B22A-FD468E7A9467}"/>
                  </a:ext>
                </a:extLst>
              </p:cNvPr>
              <p:cNvSpPr txBox="1"/>
              <p:nvPr/>
            </p:nvSpPr>
            <p:spPr>
              <a:xfrm>
                <a:off x="27488196" y="12034333"/>
                <a:ext cx="21282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Observed Spectral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Radiances</a:t>
                </a:r>
              </a:p>
            </p:txBody>
          </p:sp>
          <p:cxnSp>
            <p:nvCxnSpPr>
              <p:cNvPr id="1250" name="Straight Arrow Connector 1249">
                <a:extLst>
                  <a:ext uri="{FF2B5EF4-FFF2-40B4-BE49-F238E27FC236}">
                    <a16:creationId xmlns:a16="http://schemas.microsoft.com/office/drawing/2014/main" id="{414C1FD1-FB81-5B7B-9D48-1CA586930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11651" y="12583293"/>
                <a:ext cx="447846" cy="23312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1" name="Straight Arrow Connector 1250">
                <a:extLst>
                  <a:ext uri="{FF2B5EF4-FFF2-40B4-BE49-F238E27FC236}">
                    <a16:creationId xmlns:a16="http://schemas.microsoft.com/office/drawing/2014/main" id="{30BFBE86-CDEB-0F05-F20B-40C679D19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2351" y="12322320"/>
                <a:ext cx="447846" cy="23312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7" name="Straight Arrow Connector 1236">
                <a:extLst>
                  <a:ext uri="{FF2B5EF4-FFF2-40B4-BE49-F238E27FC236}">
                    <a16:creationId xmlns:a16="http://schemas.microsoft.com/office/drawing/2014/main" id="{F026B8B8-DA6F-D9B2-4E2C-0C3E4DCFC3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92351" y="12737259"/>
                <a:ext cx="380386" cy="231392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Straight Arrow Connector 1240">
                <a:extLst>
                  <a:ext uri="{FF2B5EF4-FFF2-40B4-BE49-F238E27FC236}">
                    <a16:creationId xmlns:a16="http://schemas.microsoft.com/office/drawing/2014/main" id="{0A24D000-E2E6-BE90-B42F-6F8913070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81657" y="12268198"/>
                <a:ext cx="471835" cy="287242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9" name="TextBox 1228">
                <a:extLst>
                  <a:ext uri="{FF2B5EF4-FFF2-40B4-BE49-F238E27FC236}">
                    <a16:creationId xmlns:a16="http://schemas.microsoft.com/office/drawing/2014/main" id="{584B6A46-DB13-5ED9-4FDF-442927F5939E}"/>
                  </a:ext>
                </a:extLst>
              </p:cNvPr>
              <p:cNvSpPr txBox="1"/>
              <p:nvPr/>
            </p:nvSpPr>
            <p:spPr>
              <a:xfrm>
                <a:off x="30899665" y="12699852"/>
                <a:ext cx="26472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Arbitrary Scene Feature</a:t>
                </a:r>
              </a:p>
              <a:p>
                <a:r>
                  <a:rPr lang="en-US" b="1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Estimates (in future)</a:t>
                </a:r>
              </a:p>
            </p:txBody>
          </p:sp>
          <p:sp>
            <p:nvSpPr>
              <p:cNvPr id="1230" name="TextBox 1229">
                <a:extLst>
                  <a:ext uri="{FF2B5EF4-FFF2-40B4-BE49-F238E27FC236}">
                    <a16:creationId xmlns:a16="http://schemas.microsoft.com/office/drawing/2014/main" id="{CDEAB09B-7180-0632-D37C-EB1A15429CB0}"/>
                  </a:ext>
                </a:extLst>
              </p:cNvPr>
              <p:cNvSpPr txBox="1"/>
              <p:nvPr/>
            </p:nvSpPr>
            <p:spPr>
              <a:xfrm>
                <a:off x="29365913" y="12212940"/>
                <a:ext cx="13742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Neural</a:t>
                </a:r>
              </a:p>
              <a:p>
                <a:pPr algn="ctr"/>
                <a:r>
                  <a:rPr lang="en-US" sz="2400" b="1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Network</a:t>
                </a:r>
              </a:p>
            </p:txBody>
          </p:sp>
          <p:sp>
            <p:nvSpPr>
              <p:cNvPr id="1259" name="TextBox 1258">
                <a:extLst>
                  <a:ext uri="{FF2B5EF4-FFF2-40B4-BE49-F238E27FC236}">
                    <a16:creationId xmlns:a16="http://schemas.microsoft.com/office/drawing/2014/main" id="{4BB12161-1006-D8B3-3B29-DF9A337738A8}"/>
                  </a:ext>
                </a:extLst>
              </p:cNvPr>
              <p:cNvSpPr txBox="1"/>
              <p:nvPr/>
            </p:nvSpPr>
            <p:spPr>
              <a:xfrm>
                <a:off x="28093385" y="11557463"/>
                <a:ext cx="4599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/>
                  <a:t>Data-driven Modeling Approach</a:t>
                </a:r>
              </a:p>
            </p:txBody>
          </p:sp>
        </p:grpSp>
        <p:cxnSp>
          <p:nvCxnSpPr>
            <p:cNvPr id="1263" name="Straight Connector 1262">
              <a:extLst>
                <a:ext uri="{FF2B5EF4-FFF2-40B4-BE49-F238E27FC236}">
                  <a16:creationId xmlns:a16="http://schemas.microsoft.com/office/drawing/2014/main" id="{A2DB94EA-4A89-0A52-52D5-A2DAA8DF2E09}"/>
                </a:ext>
              </a:extLst>
            </p:cNvPr>
            <p:cNvCxnSpPr>
              <a:cxnSpLocks/>
            </p:cNvCxnSpPr>
            <p:nvPr/>
          </p:nvCxnSpPr>
          <p:spPr>
            <a:xfrm>
              <a:off x="24924768" y="11607142"/>
              <a:ext cx="0" cy="1699011"/>
            </a:xfrm>
            <a:prstGeom prst="line">
              <a:avLst/>
            </a:prstGeom>
            <a:ln w="50800">
              <a:solidFill>
                <a:srgbClr val="0076C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7" name="Google Shape;64;p13">
            <a:extLst>
              <a:ext uri="{FF2B5EF4-FFF2-40B4-BE49-F238E27FC236}">
                <a16:creationId xmlns:a16="http://schemas.microsoft.com/office/drawing/2014/main" id="{EA07590A-27E3-7546-582D-C7192A604FDC}"/>
              </a:ext>
            </a:extLst>
          </p:cNvPr>
          <p:cNvSpPr/>
          <p:nvPr/>
        </p:nvSpPr>
        <p:spPr>
          <a:xfrm>
            <a:off x="339379" y="19452816"/>
            <a:ext cx="16063435" cy="4266166"/>
          </a:xfrm>
          <a:prstGeom prst="roundRect">
            <a:avLst>
              <a:gd name="adj" fmla="val 8027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r>
              <a:rPr lang="en-US" sz="4800" b="1">
                <a:solidFill>
                  <a:schemeClr val="tx1"/>
                </a:solidFill>
              </a:rPr>
              <a:t>Methodology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>
                <a:solidFill>
                  <a:schemeClr val="tx1"/>
                </a:solidFill>
              </a:rPr>
              <a:t>Acquire EOS-Aqua and EOS-Terra overpasses in 6 regions: NEUS, Alaska, Indonesia, SEUS, Himalayas, Amazon. (used more than 2,600 overpasses total).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/>
              <a:t>Co-locate CERES footprints and simultaneous MODIS observations.</a:t>
            </a:r>
            <a:br>
              <a:rPr lang="en-US" sz="3200"/>
            </a:br>
            <a:endParaRPr lang="en-US" sz="3200"/>
          </a:p>
          <a:p>
            <a:pPr marL="457200" indent="-457200">
              <a:buFont typeface="+mj-lt"/>
              <a:buAutoNum type="arabicPeriod"/>
            </a:pPr>
            <a:r>
              <a:rPr lang="en-US" sz="3200"/>
              <a:t>Use viewing geometry to calculate PSF for each overlapping CERES/MODIS tile.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/>
              <a:t>Train a 1D CNN to make pixel-wise flux predictions, which are aggregated in the loss function using the calculated PSF.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/>
              <a:t>Evaluate in a variety of scenes with the PSF set to 1 during inference.</a:t>
            </a: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1271" name="Google Shape;395;p18">
            <a:extLst>
              <a:ext uri="{FF2B5EF4-FFF2-40B4-BE49-F238E27FC236}">
                <a16:creationId xmlns:a16="http://schemas.microsoft.com/office/drawing/2014/main" id="{3C69D150-8D3B-773E-95D5-62D299EB8073}"/>
              </a:ext>
            </a:extLst>
          </p:cNvPr>
          <p:cNvCxnSpPr>
            <a:cxnSpLocks/>
            <a:stCxn id="1110" idx="1"/>
            <a:endCxn id="1111" idx="0"/>
          </p:cNvCxnSpPr>
          <p:nvPr/>
        </p:nvCxnSpPr>
        <p:spPr>
          <a:xfrm rot="10800000" flipV="1">
            <a:off x="35257967" y="14746690"/>
            <a:ext cx="4645641" cy="243901"/>
          </a:xfrm>
          <a:prstGeom prst="bentConnector2">
            <a:avLst/>
          </a:prstGeom>
          <a:noFill/>
          <a:ln w="508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395;p18">
            <a:extLst>
              <a:ext uri="{FF2B5EF4-FFF2-40B4-BE49-F238E27FC236}">
                <a16:creationId xmlns:a16="http://schemas.microsoft.com/office/drawing/2014/main" id="{04271019-9320-65F9-D6AA-73BE64DE6BD7}"/>
              </a:ext>
            </a:extLst>
          </p:cNvPr>
          <p:cNvCxnSpPr>
            <a:cxnSpLocks/>
            <a:stCxn id="1110" idx="1"/>
            <a:endCxn id="1106" idx="0"/>
          </p:cNvCxnSpPr>
          <p:nvPr/>
        </p:nvCxnSpPr>
        <p:spPr>
          <a:xfrm rot="10800000" flipV="1">
            <a:off x="37461137" y="14746691"/>
            <a:ext cx="2442470" cy="263230"/>
          </a:xfrm>
          <a:prstGeom prst="bentConnector2">
            <a:avLst/>
          </a:prstGeom>
          <a:noFill/>
          <a:ln w="508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7" name="Google Shape;347;p18">
            <a:extLst>
              <a:ext uri="{FF2B5EF4-FFF2-40B4-BE49-F238E27FC236}">
                <a16:creationId xmlns:a16="http://schemas.microsoft.com/office/drawing/2014/main" id="{123B2A30-B9E9-B373-0A0C-45ACF91A8988}"/>
              </a:ext>
            </a:extLst>
          </p:cNvPr>
          <p:cNvSpPr txBox="1"/>
          <p:nvPr/>
        </p:nvSpPr>
        <p:spPr>
          <a:xfrm>
            <a:off x="34028223" y="17436822"/>
            <a:ext cx="25927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CCCC"/>
                </a:solidFill>
                <a:highlight>
                  <a:srgbClr val="000000"/>
                </a:highlight>
              </a:rPr>
              <a:t>Agg. Latent vector </a:t>
            </a:r>
            <a:r>
              <a:rPr lang="en" b="1">
                <a:solidFill>
                  <a:srgbClr val="FFE599"/>
                </a:solidFill>
                <a:highlight>
                  <a:srgbClr val="000000"/>
                </a:highlight>
              </a:rPr>
              <a:t>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E599"/>
                </a:solidFill>
                <a:highlight>
                  <a:srgbClr val="000000"/>
                </a:highlight>
              </a:rPr>
              <a:t>Shape: (B,1,1,F</a:t>
            </a:r>
            <a:r>
              <a:rPr lang="en-US" b="1" baseline="-25000">
                <a:solidFill>
                  <a:srgbClr val="FFE599"/>
                </a:solidFill>
                <a:highlight>
                  <a:srgbClr val="000000"/>
                </a:highlight>
              </a:rPr>
              <a:t>L</a:t>
            </a:r>
            <a:r>
              <a:rPr lang="en-US" b="1">
                <a:solidFill>
                  <a:srgbClr val="FFE599"/>
                </a:solidFill>
                <a:highlight>
                  <a:srgbClr val="000000"/>
                </a:highlight>
              </a:rPr>
              <a:t>)</a:t>
            </a:r>
          </a:p>
        </p:txBody>
      </p:sp>
      <p:sp>
        <p:nvSpPr>
          <p:cNvPr id="1278" name="Google Shape;348;p18">
            <a:extLst>
              <a:ext uri="{FF2B5EF4-FFF2-40B4-BE49-F238E27FC236}">
                <a16:creationId xmlns:a16="http://schemas.microsoft.com/office/drawing/2014/main" id="{42AA981E-8CC5-2640-2BA5-72E2DAF1907C}"/>
              </a:ext>
            </a:extLst>
          </p:cNvPr>
          <p:cNvSpPr txBox="1"/>
          <p:nvPr/>
        </p:nvSpPr>
        <p:spPr>
          <a:xfrm>
            <a:off x="40768554" y="15059786"/>
            <a:ext cx="203863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9D9D9"/>
                </a:solidFill>
                <a:highlight>
                  <a:srgbClr val="000000"/>
                </a:highlight>
              </a:rPr>
              <a:t>Aggregated</a:t>
            </a:r>
            <a:r>
              <a:rPr lang="en" sz="1600" b="1">
                <a:solidFill>
                  <a:srgbClr val="93C47D"/>
                </a:solidFill>
                <a:highlight>
                  <a:srgbClr val="000000"/>
                </a:highlight>
              </a:rPr>
              <a:t> </a:t>
            </a:r>
            <a:r>
              <a:rPr lang="en" sz="1600" b="1">
                <a:solidFill>
                  <a:srgbClr val="F9CB9C"/>
                </a:solidFill>
                <a:highlight>
                  <a:srgbClr val="000000"/>
                </a:highlight>
              </a:rPr>
              <a:t>SW</a:t>
            </a:r>
            <a:r>
              <a:rPr lang="en" sz="1600" b="1">
                <a:solidFill>
                  <a:srgbClr val="CCCCCC"/>
                </a:solidFill>
                <a:highlight>
                  <a:srgbClr val="000000"/>
                </a:highlight>
              </a:rPr>
              <a:t>/</a:t>
            </a:r>
            <a:r>
              <a:rPr lang="en" sz="1600" b="1">
                <a:solidFill>
                  <a:srgbClr val="B6D7A8"/>
                </a:solidFill>
                <a:highlight>
                  <a:srgbClr val="000000"/>
                </a:highlight>
              </a:rPr>
              <a:t>LW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D9D9D9"/>
                </a:solidFill>
                <a:highlight>
                  <a:srgbClr val="000000"/>
                </a:highlight>
              </a:rPr>
              <a:t>(PSF applied to pred.)</a:t>
            </a:r>
            <a:endParaRPr lang="en" sz="1400" b="1">
              <a:solidFill>
                <a:srgbClr val="B6D7A8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9CB9C"/>
                </a:solidFill>
                <a:highlight>
                  <a:srgbClr val="000000"/>
                </a:highlight>
              </a:rPr>
              <a:t>Shape:</a:t>
            </a:r>
            <a:r>
              <a:rPr lang="en-US" sz="1600" b="1">
                <a:solidFill>
                  <a:srgbClr val="E06666"/>
                </a:solidFill>
                <a:highlight>
                  <a:srgbClr val="000000"/>
                </a:highlight>
              </a:rPr>
              <a:t> 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(B,1,1,F</a:t>
            </a:r>
            <a:r>
              <a:rPr lang="en-US" b="1" baseline="-25000">
                <a:solidFill>
                  <a:srgbClr val="B6D7A8"/>
                </a:solidFill>
                <a:highlight>
                  <a:srgbClr val="000000"/>
                </a:highlight>
              </a:rPr>
              <a:t>C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)</a:t>
            </a:r>
          </a:p>
        </p:txBody>
      </p:sp>
      <p:sp>
        <p:nvSpPr>
          <p:cNvPr id="1279" name="Google Shape;348;p18">
            <a:extLst>
              <a:ext uri="{FF2B5EF4-FFF2-40B4-BE49-F238E27FC236}">
                <a16:creationId xmlns:a16="http://schemas.microsoft.com/office/drawing/2014/main" id="{CF4F7E6A-BF81-083B-F5EF-7D20AF88FF56}"/>
              </a:ext>
            </a:extLst>
          </p:cNvPr>
          <p:cNvSpPr txBox="1"/>
          <p:nvPr/>
        </p:nvSpPr>
        <p:spPr>
          <a:xfrm>
            <a:off x="35389055" y="14959387"/>
            <a:ext cx="203863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D9D9D9"/>
                </a:solidFill>
                <a:highlight>
                  <a:srgbClr val="000000"/>
                </a:highlight>
              </a:rPr>
              <a:t>Aggregated</a:t>
            </a:r>
            <a:r>
              <a:rPr lang="en" sz="1600" b="1">
                <a:solidFill>
                  <a:srgbClr val="93C47D"/>
                </a:solidFill>
                <a:highlight>
                  <a:srgbClr val="000000"/>
                </a:highlight>
              </a:rPr>
              <a:t> </a:t>
            </a:r>
            <a:r>
              <a:rPr lang="en" sz="1600" b="1">
                <a:solidFill>
                  <a:srgbClr val="F9CB9C"/>
                </a:solidFill>
                <a:highlight>
                  <a:srgbClr val="000000"/>
                </a:highlight>
              </a:rPr>
              <a:t>SW</a:t>
            </a:r>
            <a:r>
              <a:rPr lang="en" sz="1600" b="1">
                <a:solidFill>
                  <a:srgbClr val="CCCCCC"/>
                </a:solidFill>
                <a:highlight>
                  <a:srgbClr val="000000"/>
                </a:highlight>
              </a:rPr>
              <a:t>/</a:t>
            </a:r>
            <a:r>
              <a:rPr lang="en" sz="1600" b="1">
                <a:solidFill>
                  <a:srgbClr val="B6D7A8"/>
                </a:solidFill>
                <a:highlight>
                  <a:srgbClr val="000000"/>
                </a:highlight>
              </a:rPr>
              <a:t>LW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D9D9D9"/>
                </a:solidFill>
                <a:highlight>
                  <a:srgbClr val="000000"/>
                </a:highlight>
              </a:rPr>
              <a:t>(PSF applied to latent)</a:t>
            </a:r>
            <a:endParaRPr lang="en" sz="1400" b="1">
              <a:solidFill>
                <a:srgbClr val="B6D7A8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9CB9C"/>
                </a:solidFill>
                <a:highlight>
                  <a:srgbClr val="000000"/>
                </a:highlight>
              </a:rPr>
              <a:t>Shape:</a:t>
            </a:r>
            <a:r>
              <a:rPr lang="en-US" sz="1600" b="1">
                <a:solidFill>
                  <a:srgbClr val="E06666"/>
                </a:solidFill>
                <a:highlight>
                  <a:srgbClr val="000000"/>
                </a:highlight>
              </a:rPr>
              <a:t> 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(B,1,1,F</a:t>
            </a:r>
            <a:r>
              <a:rPr lang="en-US" b="1" baseline="-25000">
                <a:solidFill>
                  <a:srgbClr val="B6D7A8"/>
                </a:solidFill>
                <a:highlight>
                  <a:srgbClr val="000000"/>
                </a:highlight>
              </a:rPr>
              <a:t>C</a:t>
            </a:r>
            <a:r>
              <a:rPr lang="en-US" b="1">
                <a:solidFill>
                  <a:srgbClr val="B6D7A8"/>
                </a:solidFill>
                <a:highlight>
                  <a:srgbClr val="000000"/>
                </a:highlight>
              </a:rPr>
              <a:t>)</a:t>
            </a:r>
          </a:p>
        </p:txBody>
      </p:sp>
      <p:cxnSp>
        <p:nvCxnSpPr>
          <p:cNvPr id="1280" name="Google Shape;395;p18">
            <a:extLst>
              <a:ext uri="{FF2B5EF4-FFF2-40B4-BE49-F238E27FC236}">
                <a16:creationId xmlns:a16="http://schemas.microsoft.com/office/drawing/2014/main" id="{102EC007-F405-D2D0-CFF5-BE52AE57EF57}"/>
              </a:ext>
            </a:extLst>
          </p:cNvPr>
          <p:cNvCxnSpPr>
            <a:cxnSpLocks/>
            <a:stCxn id="1110" idx="2"/>
            <a:endCxn id="1073" idx="0"/>
          </p:cNvCxnSpPr>
          <p:nvPr/>
        </p:nvCxnSpPr>
        <p:spPr>
          <a:xfrm rot="5400000">
            <a:off x="40301759" y="15032417"/>
            <a:ext cx="211377" cy="3815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396;p18">
            <a:extLst>
              <a:ext uri="{FF2B5EF4-FFF2-40B4-BE49-F238E27FC236}">
                <a16:creationId xmlns:a16="http://schemas.microsoft.com/office/drawing/2014/main" id="{B1625E9F-A911-7131-3CBE-78DC2CA0CAD1}"/>
              </a:ext>
            </a:extLst>
          </p:cNvPr>
          <p:cNvCxnSpPr>
            <a:cxnSpLocks/>
            <a:stCxn id="1071" idx="1"/>
            <a:endCxn id="1083" idx="0"/>
          </p:cNvCxnSpPr>
          <p:nvPr/>
        </p:nvCxnSpPr>
        <p:spPr>
          <a:xfrm rot="16200000" flipH="1">
            <a:off x="39715666" y="18361083"/>
            <a:ext cx="335415" cy="1132642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396;p18">
            <a:extLst>
              <a:ext uri="{FF2B5EF4-FFF2-40B4-BE49-F238E27FC236}">
                <a16:creationId xmlns:a16="http://schemas.microsoft.com/office/drawing/2014/main" id="{50CB62EE-BE6D-F3C7-FA55-153F0CE89EDE}"/>
              </a:ext>
            </a:extLst>
          </p:cNvPr>
          <p:cNvCxnSpPr>
            <a:cxnSpLocks/>
            <a:stCxn id="1090" idx="1"/>
            <a:endCxn id="1083" idx="0"/>
          </p:cNvCxnSpPr>
          <p:nvPr/>
        </p:nvCxnSpPr>
        <p:spPr>
          <a:xfrm rot="5400000">
            <a:off x="40863041" y="18351265"/>
            <a:ext cx="330500" cy="1157194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TextBox 1292">
            <a:extLst>
              <a:ext uri="{FF2B5EF4-FFF2-40B4-BE49-F238E27FC236}">
                <a16:creationId xmlns:a16="http://schemas.microsoft.com/office/drawing/2014/main" id="{77152958-A0C0-64D0-F761-4DF78E63EC44}"/>
              </a:ext>
            </a:extLst>
          </p:cNvPr>
          <p:cNvSpPr txBox="1"/>
          <p:nvPr/>
        </p:nvSpPr>
        <p:spPr>
          <a:xfrm>
            <a:off x="19909742" y="6304533"/>
            <a:ext cx="5546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highlight>
                  <a:srgbClr val="000000"/>
                </a:highlight>
              </a:rPr>
              <a:t>In the visible, NIR, and infrared ranges,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highlight>
                  <a:srgbClr val="000000"/>
                </a:highlight>
              </a:rPr>
              <a:t>MODIS provides “point observations,”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highlight>
                  <a:srgbClr val="000000"/>
                </a:highlight>
              </a:rPr>
              <a:t>CERES measures integrated totals.</a:t>
            </a:r>
          </a:p>
        </p:txBody>
      </p:sp>
      <p:sp>
        <p:nvSpPr>
          <p:cNvPr id="1134" name="Google Shape;64;p13">
            <a:extLst>
              <a:ext uri="{FF2B5EF4-FFF2-40B4-BE49-F238E27FC236}">
                <a16:creationId xmlns:a16="http://schemas.microsoft.com/office/drawing/2014/main" id="{E220841E-3F2F-6CCA-1F02-2E7EB565B42A}"/>
              </a:ext>
            </a:extLst>
          </p:cNvPr>
          <p:cNvSpPr/>
          <p:nvPr/>
        </p:nvSpPr>
        <p:spPr>
          <a:xfrm>
            <a:off x="364585" y="3856955"/>
            <a:ext cx="16042139" cy="9822964"/>
          </a:xfrm>
          <a:prstGeom prst="roundRect">
            <a:avLst>
              <a:gd name="adj" fmla="val 4985"/>
            </a:avLst>
          </a:prstGeom>
          <a:noFill/>
          <a:ln w="127000" cap="flat" cmpd="sng">
            <a:solidFill>
              <a:srgbClr val="0076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b="1">
                <a:solidFill>
                  <a:schemeClr val="tx1"/>
                </a:solidFill>
              </a:rPr>
              <a:t>Motivation</a:t>
            </a:r>
          </a:p>
          <a:p>
            <a:r>
              <a:rPr lang="en-US" sz="3200"/>
              <a:t>The CERES instrument on the Earth Observing System (EOS) Terra and Aqua polar-orbiting satellites measures the </a:t>
            </a:r>
            <a:r>
              <a:rPr lang="en-US" sz="3200" b="1"/>
              <a:t>total radiation leaving the surface </a:t>
            </a:r>
            <a:r>
              <a:rPr lang="en-US" sz="3200"/>
              <a:t>in the entire shortwave and longwave spectral ranges. It plays a pivotal role as a long-term direct observatory of Earth’s energy budget (boasting a 25+ year data record), and provides a widely-recognized validation standard in land surface, atmospheric, and climate modeling. Nonetheless, its coarse resolution (~16x24km at NADIR)  is a limiting factor.</a:t>
            </a:r>
          </a:p>
          <a:p>
            <a:endParaRPr lang="en-US"/>
          </a:p>
          <a:p>
            <a:r>
              <a:rPr lang="en-US" sz="3200"/>
              <a:t>The </a:t>
            </a:r>
            <a:r>
              <a:rPr lang="en-US" sz="3200">
                <a:solidFill>
                  <a:schemeClr val="tx1"/>
                </a:solidFill>
              </a:rPr>
              <a:t>MODIS instrument (also on the EOS platforms) is a radiometer with 36 narrow spectral bands in visible, near-infrared, and infrared ranges, at 1km resolution. Since their </a:t>
            </a:r>
            <a:r>
              <a:rPr lang="en-US" sz="3200" b="1">
                <a:solidFill>
                  <a:schemeClr val="tx1"/>
                </a:solidFill>
              </a:rPr>
              <a:t>observations are exactly coincident, </a:t>
            </a:r>
            <a:r>
              <a:rPr lang="en-US" sz="3200">
                <a:solidFill>
                  <a:schemeClr val="tx1"/>
                </a:solidFill>
              </a:rPr>
              <a:t>and should be strongly spectrally correlated, MODIS pixels can inform estimates of the full-sky fluxes from the CERES-SSF product.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 sz="3200"/>
              <a:t>In order to use the CERES observations as a prediction target, the weighted sum of model predictions must be calculated during training with the </a:t>
            </a:r>
            <a:r>
              <a:rPr lang="en-US" sz="3200" b="1"/>
              <a:t>point spread function</a:t>
            </a:r>
            <a:r>
              <a:rPr lang="en-US" sz="3200"/>
              <a:t> (PSF).</a:t>
            </a:r>
          </a:p>
          <a:p>
            <a:endParaRPr lang="en-US"/>
          </a:p>
          <a:p>
            <a:r>
              <a:rPr lang="en-US" sz="3200"/>
              <a:t>The subsequent model acts as a pixel-wise </a:t>
            </a:r>
            <a:r>
              <a:rPr lang="en-US" sz="3200" b="1"/>
              <a:t>data-driven radiative transfer model, </a:t>
            </a:r>
            <a:r>
              <a:rPr lang="en-US" sz="3200"/>
              <a:t>implicitly learning surface properties relevant to flux predictions. Predictions can be studied in isolation using bulk statistical techniques, or utilized to evaluate the flux from kilometer-scale features (cities, inland water bodies, mountain snow, and small clouds).</a:t>
            </a:r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7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1067</TotalTime>
  <Words>1126</Words>
  <Application>Microsoft Macintosh PowerPoint</Application>
  <PresentationFormat>Custom</PresentationFormat>
  <Paragraphs>203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Consolas</vt:lpstr>
      <vt:lpstr>Open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Dodson, Mitchell T. (MSFC-ST12)[UAH]</dc:creator>
  <cp:lastModifiedBy>Dodson, Mitchell T. (MSFC-ST12)[UAH]</cp:lastModifiedBy>
  <cp:revision>3</cp:revision>
  <dcterms:created xsi:type="dcterms:W3CDTF">2025-01-09T02:53:19Z</dcterms:created>
  <dcterms:modified xsi:type="dcterms:W3CDTF">2025-01-09T20:49:19Z</dcterms:modified>
</cp:coreProperties>
</file>